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96" r:id="rId2"/>
    <p:sldId id="260" r:id="rId3"/>
    <p:sldId id="292" r:id="rId4"/>
    <p:sldId id="293" r:id="rId5"/>
    <p:sldId id="261" r:id="rId6"/>
    <p:sldId id="294" r:id="rId7"/>
    <p:sldId id="263" r:id="rId8"/>
    <p:sldId id="264" r:id="rId9"/>
    <p:sldId id="262" r:id="rId10"/>
    <p:sldId id="266" r:id="rId11"/>
    <p:sldId id="267" r:id="rId12"/>
    <p:sldId id="268" r:id="rId13"/>
    <p:sldId id="265" r:id="rId14"/>
    <p:sldId id="270" r:id="rId15"/>
    <p:sldId id="271" r:id="rId16"/>
    <p:sldId id="272" r:id="rId17"/>
    <p:sldId id="269" r:id="rId18"/>
    <p:sldId id="274" r:id="rId19"/>
    <p:sldId id="275" r:id="rId20"/>
    <p:sldId id="276" r:id="rId21"/>
    <p:sldId id="273" r:id="rId22"/>
    <p:sldId id="278" r:id="rId23"/>
    <p:sldId id="279" r:id="rId24"/>
    <p:sldId id="277" r:id="rId25"/>
    <p:sldId id="281" r:id="rId26"/>
    <p:sldId id="282" r:id="rId27"/>
    <p:sldId id="283" r:id="rId28"/>
    <p:sldId id="280" r:id="rId29"/>
    <p:sldId id="285" r:id="rId30"/>
    <p:sldId id="286" r:id="rId31"/>
    <p:sldId id="287" r:id="rId32"/>
    <p:sldId id="288" r:id="rId33"/>
    <p:sldId id="284" r:id="rId34"/>
    <p:sldId id="291" r:id="rId35"/>
    <p:sldId id="290" r:id="rId36"/>
    <p:sldId id="289" r:id="rId37"/>
    <p:sldId id="295" r:id="rId38"/>
    <p:sldId id="297" r:id="rId39"/>
  </p:sldIdLst>
  <p:sldSz cx="9144000" cy="521176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BCD01"/>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snapToObjects="1">
      <p:cViewPr varScale="1">
        <p:scale>
          <a:sx n="77" d="100"/>
          <a:sy n="77" d="100"/>
        </p:scale>
        <p:origin x="-300" y="-84"/>
      </p:cViewPr>
      <p:guideLst>
        <p:guide orient="horz" pos="1642"/>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619025"/>
            <a:ext cx="7772400" cy="1117151"/>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2953332"/>
            <a:ext cx="6400800" cy="1331895"/>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72B05CEE-1D1B-F148-ABEC-02570C47E7A5}" type="datetimeFigureOut">
              <a:rPr lang="en-US" smtClean="0"/>
              <a:pPr/>
              <a:t>2/23/2009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1F77FCB-7390-6A40-A424-33F3435A7DB5}" type="slidenum">
              <a:rPr lang="en-US" smtClean="0"/>
              <a:pPr/>
              <a:t>‹#›</a:t>
            </a:fld>
            <a:endParaRPr lang="en-US"/>
          </a:p>
        </p:txBody>
      </p:sp>
    </p:spTree>
  </p:cSld>
  <p:clrMapOvr>
    <a:masterClrMapping/>
  </p:clrMapOvr>
  <p:transition>
    <p:fad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2B05CEE-1D1B-F148-ABEC-02570C47E7A5}" type="datetimeFigureOut">
              <a:rPr lang="en-US" smtClean="0"/>
              <a:pPr/>
              <a:t>2/23/2009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1F77FCB-7390-6A40-A424-33F3435A7DB5}" type="slidenum">
              <a:rPr lang="en-US" smtClean="0"/>
              <a:pPr/>
              <a:t>‹#›</a:t>
            </a:fld>
            <a:endParaRPr lang="en-US"/>
          </a:p>
        </p:txBody>
      </p:sp>
    </p:spTree>
  </p:cSld>
  <p:clrMapOvr>
    <a:masterClrMapping/>
  </p:clrMapOvr>
  <p:transition>
    <p:fad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58043"/>
            <a:ext cx="2057400" cy="3380407"/>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58043"/>
            <a:ext cx="6019800" cy="338040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2B05CEE-1D1B-F148-ABEC-02570C47E7A5}" type="datetimeFigureOut">
              <a:rPr lang="en-US" smtClean="0"/>
              <a:pPr/>
              <a:t>2/23/2009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1F77FCB-7390-6A40-A424-33F3435A7DB5}" type="slidenum">
              <a:rPr lang="en-US" smtClean="0"/>
              <a:pPr/>
              <a:t>‹#›</a:t>
            </a:fld>
            <a:endParaRPr lang="en-US"/>
          </a:p>
        </p:txBody>
      </p:sp>
    </p:spTree>
  </p:cSld>
  <p:clrMapOvr>
    <a:masterClrMapping/>
  </p:clrMapOvr>
  <p:transition>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2B05CEE-1D1B-F148-ABEC-02570C47E7A5}" type="datetimeFigureOut">
              <a:rPr lang="en-US" smtClean="0"/>
              <a:pPr/>
              <a:t>2/23/2009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1F77FCB-7390-6A40-A424-33F3435A7DB5}" type="slidenum">
              <a:rPr lang="en-US" smtClean="0"/>
              <a:pPr/>
              <a:t>‹#›</a:t>
            </a:fld>
            <a:endParaRPr lang="en-US"/>
          </a:p>
        </p:txBody>
      </p:sp>
    </p:spTree>
  </p:cSld>
  <p:clrMapOvr>
    <a:masterClrMapping/>
  </p:clrMapOvr>
  <p:transition>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49041"/>
            <a:ext cx="7772400" cy="1035114"/>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208968"/>
            <a:ext cx="7772400" cy="1140073"/>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2B05CEE-1D1B-F148-ABEC-02570C47E7A5}" type="datetimeFigureOut">
              <a:rPr lang="en-US" smtClean="0"/>
              <a:pPr/>
              <a:t>2/23/2009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1F77FCB-7390-6A40-A424-33F3435A7DB5}" type="slidenum">
              <a:rPr lang="en-US" smtClean="0"/>
              <a:pPr/>
              <a:t>‹#›</a:t>
            </a:fld>
            <a:endParaRPr lang="en-US"/>
          </a:p>
        </p:txBody>
      </p:sp>
    </p:spTree>
  </p:cSld>
  <p:clrMapOvr>
    <a:masterClrMapping/>
  </p:clrMapOvr>
  <p:transition>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924123"/>
            <a:ext cx="4038600" cy="261432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924123"/>
            <a:ext cx="4038600" cy="261432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72B05CEE-1D1B-F148-ABEC-02570C47E7A5}" type="datetimeFigureOut">
              <a:rPr lang="en-US" smtClean="0"/>
              <a:pPr/>
              <a:t>2/23/2009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1F77FCB-7390-6A40-A424-33F3435A7DB5}" type="slidenum">
              <a:rPr lang="en-US" smtClean="0"/>
              <a:pPr/>
              <a:t>‹#›</a:t>
            </a:fld>
            <a:endParaRPr lang="en-US"/>
          </a:p>
        </p:txBody>
      </p:sp>
    </p:spTree>
  </p:cSld>
  <p:clrMapOvr>
    <a:masterClrMapping/>
  </p:clrMapOvr>
  <p:transition>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08712"/>
            <a:ext cx="8229600" cy="868627"/>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166615"/>
            <a:ext cx="4040188" cy="48619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1652805"/>
            <a:ext cx="4040188" cy="300279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6" y="1166615"/>
            <a:ext cx="4041775" cy="48619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6" y="1652805"/>
            <a:ext cx="4041775" cy="300279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72B05CEE-1D1B-F148-ABEC-02570C47E7A5}" type="datetimeFigureOut">
              <a:rPr lang="en-US" smtClean="0"/>
              <a:pPr/>
              <a:t>2/23/2009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1F77FCB-7390-6A40-A424-33F3435A7DB5}" type="slidenum">
              <a:rPr lang="en-US" smtClean="0"/>
              <a:pPr/>
              <a:t>‹#›</a:t>
            </a:fld>
            <a:endParaRPr lang="en-US"/>
          </a:p>
        </p:txBody>
      </p:sp>
    </p:spTree>
  </p:cSld>
  <p:clrMapOvr>
    <a:masterClrMapping/>
  </p:clrMapOvr>
  <p:transition>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72B05CEE-1D1B-F148-ABEC-02570C47E7A5}" type="datetimeFigureOut">
              <a:rPr lang="en-US" smtClean="0"/>
              <a:pPr/>
              <a:t>2/23/2009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1F77FCB-7390-6A40-A424-33F3435A7DB5}" type="slidenum">
              <a:rPr lang="en-US" smtClean="0"/>
              <a:pPr/>
              <a:t>‹#›</a:t>
            </a:fld>
            <a:endParaRPr lang="en-US"/>
          </a:p>
        </p:txBody>
      </p:sp>
    </p:spTree>
  </p:cSld>
  <p:clrMapOvr>
    <a:masterClrMapping/>
  </p:clrMapOvr>
  <p:transition>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2B05CEE-1D1B-F148-ABEC-02570C47E7A5}" type="datetimeFigureOut">
              <a:rPr lang="en-US" smtClean="0"/>
              <a:pPr/>
              <a:t>2/23/2009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1F77FCB-7390-6A40-A424-33F3435A7DB5}" type="slidenum">
              <a:rPr lang="en-US" smtClean="0"/>
              <a:pPr/>
              <a:t>‹#›</a:t>
            </a:fld>
            <a:endParaRPr lang="en-US"/>
          </a:p>
        </p:txBody>
      </p:sp>
    </p:spTree>
  </p:cSld>
  <p:clrMapOvr>
    <a:masterClrMapping/>
  </p:clrMapOvr>
  <p:transition>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07506"/>
            <a:ext cx="3008313" cy="883104"/>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07506"/>
            <a:ext cx="5111750" cy="444809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1" y="1090610"/>
            <a:ext cx="3008313" cy="356499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2B05CEE-1D1B-F148-ABEC-02570C47E7A5}" type="datetimeFigureOut">
              <a:rPr lang="en-US" smtClean="0"/>
              <a:pPr/>
              <a:t>2/23/2009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1F77FCB-7390-6A40-A424-33F3435A7DB5}" type="slidenum">
              <a:rPr lang="en-US" smtClean="0"/>
              <a:pPr/>
              <a:t>‹#›</a:t>
            </a:fld>
            <a:endParaRPr lang="en-US"/>
          </a:p>
        </p:txBody>
      </p:sp>
    </p:spTree>
  </p:cSld>
  <p:clrMapOvr>
    <a:masterClrMapping/>
  </p:clrMapOvr>
  <p:transition>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48234"/>
            <a:ext cx="5486400" cy="430695"/>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465681"/>
            <a:ext cx="5486400" cy="3127058"/>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4078929"/>
            <a:ext cx="5486400" cy="61165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2B05CEE-1D1B-F148-ABEC-02570C47E7A5}" type="datetimeFigureOut">
              <a:rPr lang="en-US" smtClean="0"/>
              <a:pPr/>
              <a:t>2/23/2009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1F77FCB-7390-6A40-A424-33F3435A7DB5}" type="slidenum">
              <a:rPr lang="en-US" smtClean="0"/>
              <a:pPr/>
              <a:t>‹#›</a:t>
            </a:fld>
            <a:endParaRPr lang="en-US"/>
          </a:p>
        </p:txBody>
      </p:sp>
    </p:spTree>
  </p:cSld>
  <p:clrMapOvr>
    <a:masterClrMapping/>
  </p:clrMapOvr>
  <p:transition>
    <p:fad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8712"/>
            <a:ext cx="8229600" cy="868627"/>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216078"/>
            <a:ext cx="8229600" cy="343952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4830533"/>
            <a:ext cx="2133600" cy="277478"/>
          </a:xfrm>
          <a:prstGeom prst="rect">
            <a:avLst/>
          </a:prstGeom>
        </p:spPr>
        <p:txBody>
          <a:bodyPr vert="horz" lIns="91440" tIns="45720" rIns="91440" bIns="45720" rtlCol="0" anchor="ctr"/>
          <a:lstStyle>
            <a:lvl1pPr algn="l">
              <a:defRPr sz="1200">
                <a:solidFill>
                  <a:schemeClr val="tx1">
                    <a:tint val="75000"/>
                  </a:schemeClr>
                </a:solidFill>
              </a:defRPr>
            </a:lvl1pPr>
          </a:lstStyle>
          <a:p>
            <a:fld id="{72B05CEE-1D1B-F148-ABEC-02570C47E7A5}" type="datetimeFigureOut">
              <a:rPr lang="en-US" smtClean="0"/>
              <a:pPr/>
              <a:t>2/23/2009</a:t>
            </a:fld>
            <a:endParaRPr lang="en-US"/>
          </a:p>
        </p:txBody>
      </p:sp>
      <p:sp>
        <p:nvSpPr>
          <p:cNvPr id="5" name="Footer Placeholder 4"/>
          <p:cNvSpPr>
            <a:spLocks noGrp="1"/>
          </p:cNvSpPr>
          <p:nvPr>
            <p:ph type="ftr" sz="quarter" idx="3"/>
          </p:nvPr>
        </p:nvSpPr>
        <p:spPr>
          <a:xfrm>
            <a:off x="3124200" y="4830533"/>
            <a:ext cx="2895600" cy="277478"/>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4830533"/>
            <a:ext cx="2133600" cy="277478"/>
          </a:xfrm>
          <a:prstGeom prst="rect">
            <a:avLst/>
          </a:prstGeom>
        </p:spPr>
        <p:txBody>
          <a:bodyPr vert="horz" lIns="91440" tIns="45720" rIns="91440" bIns="45720" rtlCol="0" anchor="ctr"/>
          <a:lstStyle>
            <a:lvl1pPr algn="r">
              <a:defRPr sz="1200">
                <a:solidFill>
                  <a:schemeClr val="tx1">
                    <a:tint val="75000"/>
                  </a:schemeClr>
                </a:solidFill>
              </a:defRPr>
            </a:lvl1pPr>
          </a:lstStyle>
          <a:p>
            <a:fld id="{71F77FCB-7390-6A40-A424-33F3435A7DB5}"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p:fade/>
  </p:transition>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5-Point Star 1"/>
          <p:cNvSpPr/>
          <p:nvPr/>
        </p:nvSpPr>
        <p:spPr>
          <a:xfrm>
            <a:off x="8686800" y="4815681"/>
            <a:ext cx="152400" cy="228600"/>
          </a:xfrm>
          <a:prstGeom prst="star5">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cSld>
  <p:clrMapOvr>
    <a:masterClrMapping/>
  </p:clrMapOvr>
  <p:transition>
    <p:fad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 name="Chord 32"/>
          <p:cNvSpPr/>
          <p:nvPr/>
        </p:nvSpPr>
        <p:spPr>
          <a:xfrm flipH="1">
            <a:off x="-2100261" y="2"/>
            <a:ext cx="3779840" cy="5140328"/>
          </a:xfrm>
          <a:prstGeom prst="chord">
            <a:avLst>
              <a:gd name="adj1" fmla="val 5412151"/>
              <a:gd name="adj2" fmla="val 16200000"/>
            </a:avLst>
          </a:prstGeom>
          <a:gradFill flip="none" rotWithShape="1">
            <a:gsLst>
              <a:gs pos="99000">
                <a:srgbClr val="FF6600"/>
              </a:gs>
              <a:gs pos="1000">
                <a:srgbClr val="FFFF00"/>
              </a:gs>
            </a:gsLst>
            <a:lin ang="0" scaled="1"/>
            <a:tileRect/>
          </a:gra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 name="TextBox 3"/>
          <p:cNvSpPr txBox="1"/>
          <p:nvPr/>
        </p:nvSpPr>
        <p:spPr>
          <a:xfrm>
            <a:off x="-228600" y="243681"/>
            <a:ext cx="1447800" cy="4524315"/>
          </a:xfrm>
          <a:prstGeom prst="rect">
            <a:avLst/>
          </a:prstGeom>
          <a:noFill/>
          <a:ln>
            <a:noFill/>
          </a:ln>
        </p:spPr>
        <p:txBody>
          <a:bodyPr wrap="square" rtlCol="0">
            <a:spAutoFit/>
          </a:bodyPr>
          <a:lstStyle/>
          <a:p>
            <a:pPr algn="ctr"/>
            <a:r>
              <a:rPr lang="en-US" sz="9600" b="1" dirty="0" smtClean="0"/>
              <a:t>A</a:t>
            </a:r>
          </a:p>
          <a:p>
            <a:pPr algn="ctr"/>
            <a:r>
              <a:rPr lang="en-US" sz="9600" b="1" dirty="0" smtClean="0"/>
              <a:t>L</a:t>
            </a:r>
          </a:p>
          <a:p>
            <a:pPr algn="ctr"/>
            <a:r>
              <a:rPr lang="en-US" sz="9600" b="1" dirty="0" smtClean="0"/>
              <a:t>L</a:t>
            </a:r>
            <a:endParaRPr lang="en-US" sz="9600" b="1" dirty="0"/>
          </a:p>
        </p:txBody>
      </p:sp>
      <p:sp>
        <p:nvSpPr>
          <p:cNvPr id="5" name="Block Arc 4"/>
          <p:cNvSpPr/>
          <p:nvPr/>
        </p:nvSpPr>
        <p:spPr>
          <a:xfrm rot="5400000">
            <a:off x="-2605881" y="853283"/>
            <a:ext cx="5211763" cy="3505201"/>
          </a:xfrm>
          <a:prstGeom prst="blockArc">
            <a:avLst>
              <a:gd name="adj1" fmla="val 10789278"/>
              <a:gd name="adj2" fmla="val 11317"/>
              <a:gd name="adj3" fmla="val 4117"/>
            </a:avLst>
          </a:prstGeom>
          <a:solidFill>
            <a:srgbClr val="FFFF00"/>
          </a:solidFill>
          <a:ln>
            <a:solidFill>
              <a:srgbClr val="FF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tx1"/>
              </a:solidFill>
            </a:endParaRPr>
          </a:p>
        </p:txBody>
      </p:sp>
      <p:cxnSp>
        <p:nvCxnSpPr>
          <p:cNvPr id="7" name="Straight Connector 6"/>
          <p:cNvCxnSpPr/>
          <p:nvPr/>
        </p:nvCxnSpPr>
        <p:spPr>
          <a:xfrm flipV="1">
            <a:off x="1295400" y="0"/>
            <a:ext cx="5257800" cy="792161"/>
          </a:xfrm>
          <a:prstGeom prst="line">
            <a:avLst/>
          </a:prstGeom>
          <a:ln>
            <a:solidFill>
              <a:srgbClr val="FFFF00"/>
            </a:solidFill>
          </a:ln>
        </p:spPr>
        <p:style>
          <a:lnRef idx="2">
            <a:schemeClr val="accent1"/>
          </a:lnRef>
          <a:fillRef idx="0">
            <a:schemeClr val="accent1"/>
          </a:fillRef>
          <a:effectRef idx="1">
            <a:schemeClr val="accent1"/>
          </a:effectRef>
          <a:fontRef idx="minor">
            <a:schemeClr val="tx1"/>
          </a:fontRef>
        </p:style>
      </p:cxnSp>
      <p:cxnSp>
        <p:nvCxnSpPr>
          <p:cNvPr id="8" name="Straight Connector 7"/>
          <p:cNvCxnSpPr/>
          <p:nvPr/>
        </p:nvCxnSpPr>
        <p:spPr>
          <a:xfrm flipV="1">
            <a:off x="1676400" y="1462881"/>
            <a:ext cx="7391400" cy="304800"/>
          </a:xfrm>
          <a:prstGeom prst="line">
            <a:avLst/>
          </a:prstGeom>
          <a:ln>
            <a:solidFill>
              <a:srgbClr val="FFFF00"/>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V="1">
            <a:off x="1524000" y="548481"/>
            <a:ext cx="7527924" cy="700880"/>
          </a:xfrm>
          <a:prstGeom prst="line">
            <a:avLst/>
          </a:prstGeom>
          <a:ln>
            <a:solidFill>
              <a:srgbClr val="FFFF00"/>
            </a:solidFill>
          </a:ln>
        </p:spPr>
        <p:style>
          <a:lnRef idx="2">
            <a:schemeClr val="accent1"/>
          </a:lnRef>
          <a:fillRef idx="0">
            <a:schemeClr val="accent1"/>
          </a:fillRef>
          <a:effectRef idx="1">
            <a:schemeClr val="accent1"/>
          </a:effectRef>
          <a:fontRef idx="minor">
            <a:schemeClr val="tx1"/>
          </a:fontRef>
        </p:style>
      </p:cxnSp>
      <p:cxnSp>
        <p:nvCxnSpPr>
          <p:cNvPr id="14" name="Straight Connector 13"/>
          <p:cNvCxnSpPr/>
          <p:nvPr/>
        </p:nvCxnSpPr>
        <p:spPr>
          <a:xfrm>
            <a:off x="1752600" y="2301081"/>
            <a:ext cx="7391400" cy="1588"/>
          </a:xfrm>
          <a:prstGeom prst="line">
            <a:avLst/>
          </a:prstGeom>
          <a:ln>
            <a:solidFill>
              <a:srgbClr val="FFFF00"/>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a:off x="1187448" y="4572001"/>
            <a:ext cx="4679952" cy="639762"/>
          </a:xfrm>
          <a:prstGeom prst="line">
            <a:avLst/>
          </a:prstGeom>
          <a:ln>
            <a:solidFill>
              <a:srgbClr val="FFFF00"/>
            </a:solidFill>
          </a:ln>
        </p:spPr>
        <p:style>
          <a:lnRef idx="2">
            <a:schemeClr val="accent1"/>
          </a:lnRef>
          <a:fillRef idx="0">
            <a:schemeClr val="accent1"/>
          </a:fillRef>
          <a:effectRef idx="1">
            <a:schemeClr val="accent1"/>
          </a:effectRef>
          <a:fontRef idx="minor">
            <a:schemeClr val="tx1"/>
          </a:fontRef>
        </p:style>
      </p:cxnSp>
      <p:cxnSp>
        <p:nvCxnSpPr>
          <p:cNvPr id="24" name="Straight Connector 23"/>
          <p:cNvCxnSpPr/>
          <p:nvPr/>
        </p:nvCxnSpPr>
        <p:spPr>
          <a:xfrm>
            <a:off x="1679580" y="3444081"/>
            <a:ext cx="7472358" cy="381000"/>
          </a:xfrm>
          <a:prstGeom prst="line">
            <a:avLst/>
          </a:prstGeom>
          <a:ln>
            <a:solidFill>
              <a:srgbClr val="FFFF00"/>
            </a:solidFill>
          </a:ln>
        </p:spPr>
        <p:style>
          <a:lnRef idx="2">
            <a:schemeClr val="accent1"/>
          </a:lnRef>
          <a:fillRef idx="0">
            <a:schemeClr val="accent1"/>
          </a:fillRef>
          <a:effectRef idx="1">
            <a:schemeClr val="accent1"/>
          </a:effectRef>
          <a:fontRef idx="minor">
            <a:schemeClr val="tx1"/>
          </a:fontRef>
        </p:style>
      </p:cxnSp>
      <p:cxnSp>
        <p:nvCxnSpPr>
          <p:cNvPr id="25" name="Straight Connector 24"/>
          <p:cNvCxnSpPr/>
          <p:nvPr/>
        </p:nvCxnSpPr>
        <p:spPr>
          <a:xfrm>
            <a:off x="1511304" y="3977481"/>
            <a:ext cx="7688262" cy="700880"/>
          </a:xfrm>
          <a:prstGeom prst="line">
            <a:avLst/>
          </a:prstGeom>
          <a:ln>
            <a:solidFill>
              <a:srgbClr val="FFFF00"/>
            </a:solidFill>
          </a:ln>
        </p:spPr>
        <p:style>
          <a:lnRef idx="2">
            <a:schemeClr val="accent1"/>
          </a:lnRef>
          <a:fillRef idx="0">
            <a:schemeClr val="accent1"/>
          </a:fillRef>
          <a:effectRef idx="1">
            <a:schemeClr val="accent1"/>
          </a:effectRef>
          <a:fontRef idx="minor">
            <a:schemeClr val="tx1"/>
          </a:fontRef>
        </p:style>
      </p:cxnSp>
      <p:cxnSp>
        <p:nvCxnSpPr>
          <p:cNvPr id="26" name="Straight Connector 25"/>
          <p:cNvCxnSpPr/>
          <p:nvPr/>
        </p:nvCxnSpPr>
        <p:spPr>
          <a:xfrm>
            <a:off x="1752600" y="2834481"/>
            <a:ext cx="7359648" cy="167479"/>
          </a:xfrm>
          <a:prstGeom prst="line">
            <a:avLst/>
          </a:prstGeom>
          <a:ln>
            <a:solidFill>
              <a:srgbClr val="FFFF00"/>
            </a:solidFill>
          </a:ln>
        </p:spPr>
        <p:style>
          <a:lnRef idx="2">
            <a:schemeClr val="accent1"/>
          </a:lnRef>
          <a:fillRef idx="0">
            <a:schemeClr val="accent1"/>
          </a:fillRef>
          <a:effectRef idx="1">
            <a:schemeClr val="accent1"/>
          </a:effectRef>
          <a:fontRef idx="minor">
            <a:schemeClr val="tx1"/>
          </a:fontRef>
        </p:style>
      </p:cxnSp>
      <p:sp>
        <p:nvSpPr>
          <p:cNvPr id="13" name="TextBox 12"/>
          <p:cNvSpPr txBox="1"/>
          <p:nvPr/>
        </p:nvSpPr>
        <p:spPr>
          <a:xfrm rot="21090975">
            <a:off x="1295400" y="283500"/>
            <a:ext cx="2209800" cy="369332"/>
          </a:xfrm>
          <a:prstGeom prst="rect">
            <a:avLst/>
          </a:prstGeom>
          <a:noFill/>
        </p:spPr>
        <p:txBody>
          <a:bodyPr wrap="square" rtlCol="0">
            <a:spAutoFit/>
          </a:bodyPr>
          <a:lstStyle/>
          <a:p>
            <a:r>
              <a:rPr lang="en-US" dirty="0" smtClean="0">
                <a:solidFill>
                  <a:schemeClr val="accent6"/>
                </a:solidFill>
              </a:rPr>
              <a:t>- HAVE SINNED.</a:t>
            </a:r>
            <a:endParaRPr lang="en-US" dirty="0">
              <a:solidFill>
                <a:schemeClr val="accent6"/>
              </a:solidFill>
            </a:endParaRPr>
          </a:p>
        </p:txBody>
      </p:sp>
      <p:sp>
        <p:nvSpPr>
          <p:cNvPr id="16" name="TextBox 15"/>
          <p:cNvSpPr txBox="1"/>
          <p:nvPr/>
        </p:nvSpPr>
        <p:spPr>
          <a:xfrm rot="21300000">
            <a:off x="1438458" y="742293"/>
            <a:ext cx="3917190" cy="369332"/>
          </a:xfrm>
          <a:prstGeom prst="rect">
            <a:avLst/>
          </a:prstGeom>
          <a:noFill/>
        </p:spPr>
        <p:txBody>
          <a:bodyPr wrap="square" rtlCol="0">
            <a:spAutoFit/>
          </a:bodyPr>
          <a:lstStyle/>
          <a:p>
            <a:r>
              <a:rPr lang="en-US" dirty="0" smtClean="0">
                <a:solidFill>
                  <a:schemeClr val="accent6"/>
                </a:solidFill>
              </a:rPr>
              <a:t>- MUST GIVE AN ACCOUNT TO GOD.</a:t>
            </a:r>
            <a:endParaRPr lang="en-US" dirty="0">
              <a:solidFill>
                <a:schemeClr val="accent6"/>
              </a:solidFill>
            </a:endParaRPr>
          </a:p>
        </p:txBody>
      </p:sp>
      <p:sp>
        <p:nvSpPr>
          <p:cNvPr id="18" name="TextBox 17"/>
          <p:cNvSpPr txBox="1"/>
          <p:nvPr/>
        </p:nvSpPr>
        <p:spPr>
          <a:xfrm rot="21069094">
            <a:off x="2892844" y="69126"/>
            <a:ext cx="2063299" cy="338554"/>
          </a:xfrm>
          <a:prstGeom prst="rect">
            <a:avLst/>
          </a:prstGeom>
          <a:noFill/>
        </p:spPr>
        <p:txBody>
          <a:bodyPr wrap="square" rtlCol="0">
            <a:spAutoFit/>
          </a:bodyPr>
          <a:lstStyle/>
          <a:p>
            <a:r>
              <a:rPr lang="en-US" sz="1600" dirty="0" smtClean="0">
                <a:solidFill>
                  <a:schemeClr val="bg1"/>
                </a:solidFill>
              </a:rPr>
              <a:t>Rom. 3:23; Eccl. 7:20</a:t>
            </a:r>
            <a:endParaRPr lang="en-US" sz="1600" dirty="0">
              <a:solidFill>
                <a:schemeClr val="bg1"/>
              </a:solidFill>
            </a:endParaRPr>
          </a:p>
        </p:txBody>
      </p:sp>
      <p:sp>
        <p:nvSpPr>
          <p:cNvPr id="19" name="Rounded Rectangle 18"/>
          <p:cNvSpPr/>
          <p:nvPr/>
        </p:nvSpPr>
        <p:spPr>
          <a:xfrm>
            <a:off x="2879083" y="1386681"/>
            <a:ext cx="5045717" cy="2438400"/>
          </a:xfrm>
          <a:prstGeom prst="roundRect">
            <a:avLst/>
          </a:prstGeom>
          <a:solidFill>
            <a:schemeClr val="tx1"/>
          </a:solidFill>
          <a:ln>
            <a:solidFill>
              <a:srgbClr val="008000"/>
            </a:solidFill>
          </a:ln>
        </p:spPr>
        <p:style>
          <a:lnRef idx="1">
            <a:schemeClr val="accent1"/>
          </a:lnRef>
          <a:fillRef idx="3">
            <a:schemeClr val="accent1"/>
          </a:fillRef>
          <a:effectRef idx="2">
            <a:schemeClr val="accent1"/>
          </a:effectRef>
          <a:fontRef idx="minor">
            <a:schemeClr val="lt1"/>
          </a:fontRef>
        </p:style>
        <p:txBody>
          <a:bodyPr rtlCol="0" anchor="ctr"/>
          <a:lstStyle/>
          <a:p>
            <a:r>
              <a:rPr lang="en-US" sz="2000" b="1" u="sng" dirty="0" smtClean="0">
                <a:solidFill>
                  <a:schemeClr val="bg1"/>
                </a:solidFill>
              </a:rPr>
              <a:t>2 Corinthians 5:10-11.</a:t>
            </a:r>
          </a:p>
          <a:p>
            <a:r>
              <a:rPr lang="en-US" sz="2000" dirty="0" smtClean="0">
                <a:solidFill>
                  <a:schemeClr val="bg1"/>
                </a:solidFill>
              </a:rPr>
              <a:t>For we must all appear before the judgment seat of Christ, that each one may receive the things done in the body, according to what he has done, whether good or bad. </a:t>
            </a:r>
            <a:r>
              <a:rPr lang="en-US" sz="2000" baseline="30000" dirty="0" smtClean="0">
                <a:solidFill>
                  <a:schemeClr val="bg1"/>
                </a:solidFill>
              </a:rPr>
              <a:t>11</a:t>
            </a:r>
            <a:r>
              <a:rPr lang="en-US" sz="2000" dirty="0" smtClean="0">
                <a:solidFill>
                  <a:schemeClr val="bg1"/>
                </a:solidFill>
              </a:rPr>
              <a:t> Knowing, therefore, the terror of the Lord, we persuade men...</a:t>
            </a:r>
            <a:endParaRPr lang="en-US" sz="2000" dirty="0">
              <a:solidFill>
                <a:schemeClr val="bg1"/>
              </a:solidFill>
            </a:endParaRPr>
          </a:p>
        </p:txBody>
      </p:sp>
      <p:sp>
        <p:nvSpPr>
          <p:cNvPr id="20" name="TextBox 19"/>
          <p:cNvSpPr txBox="1"/>
          <p:nvPr/>
        </p:nvSpPr>
        <p:spPr>
          <a:xfrm rot="21300000">
            <a:off x="5189506" y="434718"/>
            <a:ext cx="3599361" cy="338554"/>
          </a:xfrm>
          <a:prstGeom prst="rect">
            <a:avLst/>
          </a:prstGeom>
          <a:noFill/>
        </p:spPr>
        <p:txBody>
          <a:bodyPr wrap="square" rtlCol="0">
            <a:spAutoFit/>
          </a:bodyPr>
          <a:lstStyle/>
          <a:p>
            <a:r>
              <a:rPr lang="en-US" sz="1600" dirty="0" smtClean="0">
                <a:solidFill>
                  <a:schemeClr val="bg1"/>
                </a:solidFill>
              </a:rPr>
              <a:t>2 Cor. 5:10-11; Rom. 14:10-12; Mt. 12:36</a:t>
            </a:r>
            <a:endParaRPr lang="en-US" sz="1600" dirty="0">
              <a:solidFill>
                <a:schemeClr val="bg1"/>
              </a:solidFill>
            </a:endParaRPr>
          </a:p>
        </p:txBody>
      </p:sp>
    </p:spTree>
  </p:cSld>
  <p:clrMapOvr>
    <a:masterClrMapping/>
  </p:clrMapOvr>
  <p:transition>
    <p:fade/>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 name="Chord 32"/>
          <p:cNvSpPr/>
          <p:nvPr/>
        </p:nvSpPr>
        <p:spPr>
          <a:xfrm flipH="1">
            <a:off x="-2100261" y="2"/>
            <a:ext cx="3779840" cy="5140328"/>
          </a:xfrm>
          <a:prstGeom prst="chord">
            <a:avLst>
              <a:gd name="adj1" fmla="val 5412151"/>
              <a:gd name="adj2" fmla="val 16200000"/>
            </a:avLst>
          </a:prstGeom>
          <a:gradFill flip="none" rotWithShape="1">
            <a:gsLst>
              <a:gs pos="99000">
                <a:srgbClr val="FF6600"/>
              </a:gs>
              <a:gs pos="1000">
                <a:srgbClr val="FFFF00"/>
              </a:gs>
            </a:gsLst>
            <a:lin ang="0" scaled="1"/>
            <a:tileRect/>
          </a:gra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 name="TextBox 3"/>
          <p:cNvSpPr txBox="1"/>
          <p:nvPr/>
        </p:nvSpPr>
        <p:spPr>
          <a:xfrm>
            <a:off x="-228600" y="243681"/>
            <a:ext cx="1447800" cy="4524315"/>
          </a:xfrm>
          <a:prstGeom prst="rect">
            <a:avLst/>
          </a:prstGeom>
          <a:noFill/>
          <a:ln>
            <a:noFill/>
          </a:ln>
        </p:spPr>
        <p:txBody>
          <a:bodyPr wrap="square" rtlCol="0">
            <a:spAutoFit/>
          </a:bodyPr>
          <a:lstStyle/>
          <a:p>
            <a:pPr algn="ctr"/>
            <a:r>
              <a:rPr lang="en-US" sz="9600" b="1" dirty="0" smtClean="0"/>
              <a:t>A</a:t>
            </a:r>
          </a:p>
          <a:p>
            <a:pPr algn="ctr"/>
            <a:r>
              <a:rPr lang="en-US" sz="9600" b="1" dirty="0" smtClean="0"/>
              <a:t>L</a:t>
            </a:r>
          </a:p>
          <a:p>
            <a:pPr algn="ctr"/>
            <a:r>
              <a:rPr lang="en-US" sz="9600" b="1" dirty="0" smtClean="0"/>
              <a:t>L</a:t>
            </a:r>
            <a:endParaRPr lang="en-US" sz="9600" b="1" dirty="0"/>
          </a:p>
        </p:txBody>
      </p:sp>
      <p:sp>
        <p:nvSpPr>
          <p:cNvPr id="5" name="Block Arc 4"/>
          <p:cNvSpPr/>
          <p:nvPr/>
        </p:nvSpPr>
        <p:spPr>
          <a:xfrm rot="5400000">
            <a:off x="-2605881" y="853283"/>
            <a:ext cx="5211763" cy="3505201"/>
          </a:xfrm>
          <a:prstGeom prst="blockArc">
            <a:avLst>
              <a:gd name="adj1" fmla="val 10789278"/>
              <a:gd name="adj2" fmla="val 11317"/>
              <a:gd name="adj3" fmla="val 4117"/>
            </a:avLst>
          </a:prstGeom>
          <a:solidFill>
            <a:srgbClr val="FFFF00"/>
          </a:solidFill>
          <a:ln>
            <a:solidFill>
              <a:srgbClr val="FF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tx1"/>
              </a:solidFill>
            </a:endParaRPr>
          </a:p>
        </p:txBody>
      </p:sp>
      <p:cxnSp>
        <p:nvCxnSpPr>
          <p:cNvPr id="7" name="Straight Connector 6"/>
          <p:cNvCxnSpPr/>
          <p:nvPr/>
        </p:nvCxnSpPr>
        <p:spPr>
          <a:xfrm flipV="1">
            <a:off x="1295400" y="0"/>
            <a:ext cx="5257800" cy="792161"/>
          </a:xfrm>
          <a:prstGeom prst="line">
            <a:avLst/>
          </a:prstGeom>
          <a:ln>
            <a:solidFill>
              <a:srgbClr val="FFFF00"/>
            </a:solidFill>
          </a:ln>
        </p:spPr>
        <p:style>
          <a:lnRef idx="2">
            <a:schemeClr val="accent1"/>
          </a:lnRef>
          <a:fillRef idx="0">
            <a:schemeClr val="accent1"/>
          </a:fillRef>
          <a:effectRef idx="1">
            <a:schemeClr val="accent1"/>
          </a:effectRef>
          <a:fontRef idx="minor">
            <a:schemeClr val="tx1"/>
          </a:fontRef>
        </p:style>
      </p:cxnSp>
      <p:cxnSp>
        <p:nvCxnSpPr>
          <p:cNvPr id="8" name="Straight Connector 7"/>
          <p:cNvCxnSpPr/>
          <p:nvPr/>
        </p:nvCxnSpPr>
        <p:spPr>
          <a:xfrm flipV="1">
            <a:off x="1676400" y="1462881"/>
            <a:ext cx="7391400" cy="304800"/>
          </a:xfrm>
          <a:prstGeom prst="line">
            <a:avLst/>
          </a:prstGeom>
          <a:ln>
            <a:solidFill>
              <a:srgbClr val="FFFF00"/>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V="1">
            <a:off x="1524000" y="548481"/>
            <a:ext cx="7527924" cy="700880"/>
          </a:xfrm>
          <a:prstGeom prst="line">
            <a:avLst/>
          </a:prstGeom>
          <a:ln>
            <a:solidFill>
              <a:srgbClr val="FFFF00"/>
            </a:solidFill>
          </a:ln>
        </p:spPr>
        <p:style>
          <a:lnRef idx="2">
            <a:schemeClr val="accent1"/>
          </a:lnRef>
          <a:fillRef idx="0">
            <a:schemeClr val="accent1"/>
          </a:fillRef>
          <a:effectRef idx="1">
            <a:schemeClr val="accent1"/>
          </a:effectRef>
          <a:fontRef idx="minor">
            <a:schemeClr val="tx1"/>
          </a:fontRef>
        </p:style>
      </p:cxnSp>
      <p:cxnSp>
        <p:nvCxnSpPr>
          <p:cNvPr id="14" name="Straight Connector 13"/>
          <p:cNvCxnSpPr/>
          <p:nvPr/>
        </p:nvCxnSpPr>
        <p:spPr>
          <a:xfrm>
            <a:off x="1752600" y="2301081"/>
            <a:ext cx="7391400" cy="1588"/>
          </a:xfrm>
          <a:prstGeom prst="line">
            <a:avLst/>
          </a:prstGeom>
          <a:ln>
            <a:solidFill>
              <a:srgbClr val="FFFF00"/>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a:off x="1187448" y="4572001"/>
            <a:ext cx="4679952" cy="639762"/>
          </a:xfrm>
          <a:prstGeom prst="line">
            <a:avLst/>
          </a:prstGeom>
          <a:ln>
            <a:solidFill>
              <a:srgbClr val="FFFF00"/>
            </a:solidFill>
          </a:ln>
        </p:spPr>
        <p:style>
          <a:lnRef idx="2">
            <a:schemeClr val="accent1"/>
          </a:lnRef>
          <a:fillRef idx="0">
            <a:schemeClr val="accent1"/>
          </a:fillRef>
          <a:effectRef idx="1">
            <a:schemeClr val="accent1"/>
          </a:effectRef>
          <a:fontRef idx="minor">
            <a:schemeClr val="tx1"/>
          </a:fontRef>
        </p:style>
      </p:cxnSp>
      <p:cxnSp>
        <p:nvCxnSpPr>
          <p:cNvPr id="24" name="Straight Connector 23"/>
          <p:cNvCxnSpPr/>
          <p:nvPr/>
        </p:nvCxnSpPr>
        <p:spPr>
          <a:xfrm>
            <a:off x="1679580" y="3444081"/>
            <a:ext cx="7472358" cy="381000"/>
          </a:xfrm>
          <a:prstGeom prst="line">
            <a:avLst/>
          </a:prstGeom>
          <a:ln>
            <a:solidFill>
              <a:srgbClr val="FFFF00"/>
            </a:solidFill>
          </a:ln>
        </p:spPr>
        <p:style>
          <a:lnRef idx="2">
            <a:schemeClr val="accent1"/>
          </a:lnRef>
          <a:fillRef idx="0">
            <a:schemeClr val="accent1"/>
          </a:fillRef>
          <a:effectRef idx="1">
            <a:schemeClr val="accent1"/>
          </a:effectRef>
          <a:fontRef idx="minor">
            <a:schemeClr val="tx1"/>
          </a:fontRef>
        </p:style>
      </p:cxnSp>
      <p:cxnSp>
        <p:nvCxnSpPr>
          <p:cNvPr id="25" name="Straight Connector 24"/>
          <p:cNvCxnSpPr/>
          <p:nvPr/>
        </p:nvCxnSpPr>
        <p:spPr>
          <a:xfrm>
            <a:off x="1511304" y="3977481"/>
            <a:ext cx="7688262" cy="700880"/>
          </a:xfrm>
          <a:prstGeom prst="line">
            <a:avLst/>
          </a:prstGeom>
          <a:ln>
            <a:solidFill>
              <a:srgbClr val="FFFF00"/>
            </a:solidFill>
          </a:ln>
        </p:spPr>
        <p:style>
          <a:lnRef idx="2">
            <a:schemeClr val="accent1"/>
          </a:lnRef>
          <a:fillRef idx="0">
            <a:schemeClr val="accent1"/>
          </a:fillRef>
          <a:effectRef idx="1">
            <a:schemeClr val="accent1"/>
          </a:effectRef>
          <a:fontRef idx="minor">
            <a:schemeClr val="tx1"/>
          </a:fontRef>
        </p:style>
      </p:cxnSp>
      <p:cxnSp>
        <p:nvCxnSpPr>
          <p:cNvPr id="26" name="Straight Connector 25"/>
          <p:cNvCxnSpPr/>
          <p:nvPr/>
        </p:nvCxnSpPr>
        <p:spPr>
          <a:xfrm>
            <a:off x="1752600" y="2834481"/>
            <a:ext cx="7359648" cy="167479"/>
          </a:xfrm>
          <a:prstGeom prst="line">
            <a:avLst/>
          </a:prstGeom>
          <a:ln>
            <a:solidFill>
              <a:srgbClr val="FFFF00"/>
            </a:solidFill>
          </a:ln>
        </p:spPr>
        <p:style>
          <a:lnRef idx="2">
            <a:schemeClr val="accent1"/>
          </a:lnRef>
          <a:fillRef idx="0">
            <a:schemeClr val="accent1"/>
          </a:fillRef>
          <a:effectRef idx="1">
            <a:schemeClr val="accent1"/>
          </a:effectRef>
          <a:fontRef idx="minor">
            <a:schemeClr val="tx1"/>
          </a:fontRef>
        </p:style>
      </p:cxnSp>
      <p:sp>
        <p:nvSpPr>
          <p:cNvPr id="13" name="TextBox 12"/>
          <p:cNvSpPr txBox="1"/>
          <p:nvPr/>
        </p:nvSpPr>
        <p:spPr>
          <a:xfrm rot="21090975">
            <a:off x="1295400" y="283500"/>
            <a:ext cx="2209800" cy="369332"/>
          </a:xfrm>
          <a:prstGeom prst="rect">
            <a:avLst/>
          </a:prstGeom>
          <a:noFill/>
        </p:spPr>
        <p:txBody>
          <a:bodyPr wrap="square" rtlCol="0">
            <a:spAutoFit/>
          </a:bodyPr>
          <a:lstStyle/>
          <a:p>
            <a:r>
              <a:rPr lang="en-US" dirty="0" smtClean="0">
                <a:solidFill>
                  <a:schemeClr val="accent6"/>
                </a:solidFill>
              </a:rPr>
              <a:t>- HAVE SINNED.</a:t>
            </a:r>
            <a:endParaRPr lang="en-US" dirty="0">
              <a:solidFill>
                <a:schemeClr val="accent6"/>
              </a:solidFill>
            </a:endParaRPr>
          </a:p>
        </p:txBody>
      </p:sp>
      <p:sp>
        <p:nvSpPr>
          <p:cNvPr id="16" name="TextBox 15"/>
          <p:cNvSpPr txBox="1"/>
          <p:nvPr/>
        </p:nvSpPr>
        <p:spPr>
          <a:xfrm rot="21300000">
            <a:off x="1438458" y="742293"/>
            <a:ext cx="3917190" cy="369332"/>
          </a:xfrm>
          <a:prstGeom prst="rect">
            <a:avLst/>
          </a:prstGeom>
          <a:noFill/>
        </p:spPr>
        <p:txBody>
          <a:bodyPr wrap="square" rtlCol="0">
            <a:spAutoFit/>
          </a:bodyPr>
          <a:lstStyle/>
          <a:p>
            <a:r>
              <a:rPr lang="en-US" dirty="0" smtClean="0">
                <a:solidFill>
                  <a:schemeClr val="accent6"/>
                </a:solidFill>
              </a:rPr>
              <a:t>- MUST GIVE AN ACCOUNT TO GOD.</a:t>
            </a:r>
            <a:endParaRPr lang="en-US" dirty="0">
              <a:solidFill>
                <a:schemeClr val="accent6"/>
              </a:solidFill>
            </a:endParaRPr>
          </a:p>
        </p:txBody>
      </p:sp>
      <p:sp>
        <p:nvSpPr>
          <p:cNvPr id="17" name="TextBox 16"/>
          <p:cNvSpPr txBox="1"/>
          <p:nvPr/>
        </p:nvSpPr>
        <p:spPr>
          <a:xfrm rot="21300000">
            <a:off x="5189506" y="434718"/>
            <a:ext cx="3599361" cy="338554"/>
          </a:xfrm>
          <a:prstGeom prst="rect">
            <a:avLst/>
          </a:prstGeom>
          <a:noFill/>
        </p:spPr>
        <p:txBody>
          <a:bodyPr wrap="square" rtlCol="0">
            <a:spAutoFit/>
          </a:bodyPr>
          <a:lstStyle/>
          <a:p>
            <a:r>
              <a:rPr lang="en-US" sz="1600" dirty="0" smtClean="0">
                <a:solidFill>
                  <a:schemeClr val="bg1"/>
                </a:solidFill>
              </a:rPr>
              <a:t>2 Cor. 5:10-11; Rom. 14:10-12; Mt. 12:36</a:t>
            </a:r>
            <a:endParaRPr lang="en-US" sz="1600" dirty="0">
              <a:solidFill>
                <a:schemeClr val="bg1"/>
              </a:solidFill>
            </a:endParaRPr>
          </a:p>
        </p:txBody>
      </p:sp>
      <p:sp>
        <p:nvSpPr>
          <p:cNvPr id="18" name="TextBox 17"/>
          <p:cNvSpPr txBox="1"/>
          <p:nvPr/>
        </p:nvSpPr>
        <p:spPr>
          <a:xfrm rot="21069094">
            <a:off x="2892844" y="69126"/>
            <a:ext cx="2063299" cy="338554"/>
          </a:xfrm>
          <a:prstGeom prst="rect">
            <a:avLst/>
          </a:prstGeom>
          <a:noFill/>
        </p:spPr>
        <p:txBody>
          <a:bodyPr wrap="square" rtlCol="0">
            <a:spAutoFit/>
          </a:bodyPr>
          <a:lstStyle/>
          <a:p>
            <a:r>
              <a:rPr lang="en-US" sz="1600" dirty="0" smtClean="0">
                <a:solidFill>
                  <a:schemeClr val="bg1"/>
                </a:solidFill>
              </a:rPr>
              <a:t>Rom. 3:23; Eccl. 7:20</a:t>
            </a:r>
            <a:endParaRPr lang="en-US" sz="1600" dirty="0">
              <a:solidFill>
                <a:schemeClr val="bg1"/>
              </a:solidFill>
            </a:endParaRPr>
          </a:p>
        </p:txBody>
      </p:sp>
      <p:sp>
        <p:nvSpPr>
          <p:cNvPr id="19" name="Rounded Rectangle 18"/>
          <p:cNvSpPr/>
          <p:nvPr/>
        </p:nvSpPr>
        <p:spPr>
          <a:xfrm>
            <a:off x="2879083" y="1386680"/>
            <a:ext cx="5045717" cy="3381315"/>
          </a:xfrm>
          <a:prstGeom prst="roundRect">
            <a:avLst/>
          </a:prstGeom>
          <a:solidFill>
            <a:schemeClr val="tx1"/>
          </a:solidFill>
          <a:ln>
            <a:solidFill>
              <a:srgbClr val="008000"/>
            </a:solidFill>
          </a:ln>
        </p:spPr>
        <p:style>
          <a:lnRef idx="1">
            <a:schemeClr val="accent1"/>
          </a:lnRef>
          <a:fillRef idx="3">
            <a:schemeClr val="accent1"/>
          </a:fillRef>
          <a:effectRef idx="2">
            <a:schemeClr val="accent1"/>
          </a:effectRef>
          <a:fontRef idx="minor">
            <a:schemeClr val="lt1"/>
          </a:fontRef>
        </p:style>
        <p:txBody>
          <a:bodyPr rtlCol="0" anchor="ctr"/>
          <a:lstStyle/>
          <a:p>
            <a:r>
              <a:rPr lang="en-US" sz="2000" b="1" u="sng" dirty="0" smtClean="0">
                <a:solidFill>
                  <a:schemeClr val="bg1"/>
                </a:solidFill>
              </a:rPr>
              <a:t>Romans 14:10-12.</a:t>
            </a:r>
            <a:endParaRPr lang="en-US" sz="2000" u="sng" dirty="0" smtClean="0">
              <a:solidFill>
                <a:schemeClr val="bg1"/>
              </a:solidFill>
            </a:endParaRPr>
          </a:p>
          <a:p>
            <a:r>
              <a:rPr lang="en-US" sz="2000" dirty="0" smtClean="0">
                <a:solidFill>
                  <a:schemeClr val="bg1"/>
                </a:solidFill>
              </a:rPr>
              <a:t>But why do you judge your brother? Or why do you show contempt for your brother? For we shall all stand before the judgment seat of Christ. </a:t>
            </a:r>
            <a:r>
              <a:rPr lang="en-US" sz="2000" baseline="30000" dirty="0" smtClean="0">
                <a:solidFill>
                  <a:schemeClr val="bg1"/>
                </a:solidFill>
              </a:rPr>
              <a:t>11</a:t>
            </a:r>
            <a:r>
              <a:rPr lang="en-US" sz="2000" dirty="0" smtClean="0">
                <a:solidFill>
                  <a:schemeClr val="bg1"/>
                </a:solidFill>
              </a:rPr>
              <a:t> For it is written:  “ As I live, says the LORD, Every knee shall bow to Me, And every tongue shall confess to God.” </a:t>
            </a:r>
            <a:r>
              <a:rPr lang="en-US" sz="2000" baseline="30000" dirty="0" smtClean="0">
                <a:solidFill>
                  <a:schemeClr val="bg1"/>
                </a:solidFill>
              </a:rPr>
              <a:t>12</a:t>
            </a:r>
            <a:r>
              <a:rPr lang="en-US" sz="2000" dirty="0" smtClean="0">
                <a:solidFill>
                  <a:schemeClr val="bg1"/>
                </a:solidFill>
              </a:rPr>
              <a:t> So then each of us shall give account of himself to God.</a:t>
            </a:r>
          </a:p>
        </p:txBody>
      </p:sp>
    </p:spTree>
  </p:cSld>
  <p:clrMapOvr>
    <a:masterClrMapping/>
  </p:clrMapOvr>
  <p:transition>
    <p:fade/>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 name="Chord 32"/>
          <p:cNvSpPr/>
          <p:nvPr/>
        </p:nvSpPr>
        <p:spPr>
          <a:xfrm flipH="1">
            <a:off x="-2100261" y="2"/>
            <a:ext cx="3779840" cy="5140328"/>
          </a:xfrm>
          <a:prstGeom prst="chord">
            <a:avLst>
              <a:gd name="adj1" fmla="val 5412151"/>
              <a:gd name="adj2" fmla="val 16200000"/>
            </a:avLst>
          </a:prstGeom>
          <a:gradFill flip="none" rotWithShape="1">
            <a:gsLst>
              <a:gs pos="99000">
                <a:srgbClr val="FF6600"/>
              </a:gs>
              <a:gs pos="1000">
                <a:srgbClr val="FFFF00"/>
              </a:gs>
            </a:gsLst>
            <a:lin ang="0" scaled="1"/>
            <a:tileRect/>
          </a:gra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 name="TextBox 3"/>
          <p:cNvSpPr txBox="1"/>
          <p:nvPr/>
        </p:nvSpPr>
        <p:spPr>
          <a:xfrm>
            <a:off x="-228600" y="243681"/>
            <a:ext cx="1447800" cy="4524315"/>
          </a:xfrm>
          <a:prstGeom prst="rect">
            <a:avLst/>
          </a:prstGeom>
          <a:noFill/>
          <a:ln>
            <a:noFill/>
          </a:ln>
        </p:spPr>
        <p:txBody>
          <a:bodyPr wrap="square" rtlCol="0">
            <a:spAutoFit/>
          </a:bodyPr>
          <a:lstStyle/>
          <a:p>
            <a:pPr algn="ctr"/>
            <a:r>
              <a:rPr lang="en-US" sz="9600" b="1" dirty="0" smtClean="0"/>
              <a:t>A</a:t>
            </a:r>
          </a:p>
          <a:p>
            <a:pPr algn="ctr"/>
            <a:r>
              <a:rPr lang="en-US" sz="9600" b="1" dirty="0" smtClean="0"/>
              <a:t>L</a:t>
            </a:r>
          </a:p>
          <a:p>
            <a:pPr algn="ctr"/>
            <a:r>
              <a:rPr lang="en-US" sz="9600" b="1" dirty="0" smtClean="0"/>
              <a:t>L</a:t>
            </a:r>
            <a:endParaRPr lang="en-US" sz="9600" b="1" dirty="0"/>
          </a:p>
        </p:txBody>
      </p:sp>
      <p:sp>
        <p:nvSpPr>
          <p:cNvPr id="5" name="Block Arc 4"/>
          <p:cNvSpPr/>
          <p:nvPr/>
        </p:nvSpPr>
        <p:spPr>
          <a:xfrm rot="5400000">
            <a:off x="-2605881" y="853283"/>
            <a:ext cx="5211763" cy="3505201"/>
          </a:xfrm>
          <a:prstGeom prst="blockArc">
            <a:avLst>
              <a:gd name="adj1" fmla="val 10789278"/>
              <a:gd name="adj2" fmla="val 11317"/>
              <a:gd name="adj3" fmla="val 4117"/>
            </a:avLst>
          </a:prstGeom>
          <a:solidFill>
            <a:srgbClr val="FFFF00"/>
          </a:solidFill>
          <a:ln>
            <a:solidFill>
              <a:srgbClr val="FF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tx1"/>
              </a:solidFill>
            </a:endParaRPr>
          </a:p>
        </p:txBody>
      </p:sp>
      <p:cxnSp>
        <p:nvCxnSpPr>
          <p:cNvPr id="7" name="Straight Connector 6"/>
          <p:cNvCxnSpPr/>
          <p:nvPr/>
        </p:nvCxnSpPr>
        <p:spPr>
          <a:xfrm flipV="1">
            <a:off x="1295400" y="0"/>
            <a:ext cx="5257800" cy="792161"/>
          </a:xfrm>
          <a:prstGeom prst="line">
            <a:avLst/>
          </a:prstGeom>
          <a:ln>
            <a:solidFill>
              <a:srgbClr val="FFFF00"/>
            </a:solidFill>
          </a:ln>
        </p:spPr>
        <p:style>
          <a:lnRef idx="2">
            <a:schemeClr val="accent1"/>
          </a:lnRef>
          <a:fillRef idx="0">
            <a:schemeClr val="accent1"/>
          </a:fillRef>
          <a:effectRef idx="1">
            <a:schemeClr val="accent1"/>
          </a:effectRef>
          <a:fontRef idx="minor">
            <a:schemeClr val="tx1"/>
          </a:fontRef>
        </p:style>
      </p:cxnSp>
      <p:cxnSp>
        <p:nvCxnSpPr>
          <p:cNvPr id="8" name="Straight Connector 7"/>
          <p:cNvCxnSpPr/>
          <p:nvPr/>
        </p:nvCxnSpPr>
        <p:spPr>
          <a:xfrm flipV="1">
            <a:off x="1676400" y="1462881"/>
            <a:ext cx="7391400" cy="304800"/>
          </a:xfrm>
          <a:prstGeom prst="line">
            <a:avLst/>
          </a:prstGeom>
          <a:ln>
            <a:solidFill>
              <a:srgbClr val="FFFF00"/>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V="1">
            <a:off x="1524000" y="548481"/>
            <a:ext cx="7527924" cy="700880"/>
          </a:xfrm>
          <a:prstGeom prst="line">
            <a:avLst/>
          </a:prstGeom>
          <a:ln>
            <a:solidFill>
              <a:srgbClr val="FFFF00"/>
            </a:solidFill>
          </a:ln>
        </p:spPr>
        <p:style>
          <a:lnRef idx="2">
            <a:schemeClr val="accent1"/>
          </a:lnRef>
          <a:fillRef idx="0">
            <a:schemeClr val="accent1"/>
          </a:fillRef>
          <a:effectRef idx="1">
            <a:schemeClr val="accent1"/>
          </a:effectRef>
          <a:fontRef idx="minor">
            <a:schemeClr val="tx1"/>
          </a:fontRef>
        </p:style>
      </p:cxnSp>
      <p:cxnSp>
        <p:nvCxnSpPr>
          <p:cNvPr id="14" name="Straight Connector 13"/>
          <p:cNvCxnSpPr/>
          <p:nvPr/>
        </p:nvCxnSpPr>
        <p:spPr>
          <a:xfrm>
            <a:off x="1752600" y="2301081"/>
            <a:ext cx="7391400" cy="1588"/>
          </a:xfrm>
          <a:prstGeom prst="line">
            <a:avLst/>
          </a:prstGeom>
          <a:ln>
            <a:solidFill>
              <a:srgbClr val="FFFF00"/>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a:off x="1187448" y="4572001"/>
            <a:ext cx="4679952" cy="639762"/>
          </a:xfrm>
          <a:prstGeom prst="line">
            <a:avLst/>
          </a:prstGeom>
          <a:ln>
            <a:solidFill>
              <a:srgbClr val="FFFF00"/>
            </a:solidFill>
          </a:ln>
        </p:spPr>
        <p:style>
          <a:lnRef idx="2">
            <a:schemeClr val="accent1"/>
          </a:lnRef>
          <a:fillRef idx="0">
            <a:schemeClr val="accent1"/>
          </a:fillRef>
          <a:effectRef idx="1">
            <a:schemeClr val="accent1"/>
          </a:effectRef>
          <a:fontRef idx="minor">
            <a:schemeClr val="tx1"/>
          </a:fontRef>
        </p:style>
      </p:cxnSp>
      <p:cxnSp>
        <p:nvCxnSpPr>
          <p:cNvPr id="24" name="Straight Connector 23"/>
          <p:cNvCxnSpPr/>
          <p:nvPr/>
        </p:nvCxnSpPr>
        <p:spPr>
          <a:xfrm>
            <a:off x="1679580" y="3444081"/>
            <a:ext cx="7472358" cy="381000"/>
          </a:xfrm>
          <a:prstGeom prst="line">
            <a:avLst/>
          </a:prstGeom>
          <a:ln>
            <a:solidFill>
              <a:srgbClr val="FFFF00"/>
            </a:solidFill>
          </a:ln>
        </p:spPr>
        <p:style>
          <a:lnRef idx="2">
            <a:schemeClr val="accent1"/>
          </a:lnRef>
          <a:fillRef idx="0">
            <a:schemeClr val="accent1"/>
          </a:fillRef>
          <a:effectRef idx="1">
            <a:schemeClr val="accent1"/>
          </a:effectRef>
          <a:fontRef idx="minor">
            <a:schemeClr val="tx1"/>
          </a:fontRef>
        </p:style>
      </p:cxnSp>
      <p:cxnSp>
        <p:nvCxnSpPr>
          <p:cNvPr id="25" name="Straight Connector 24"/>
          <p:cNvCxnSpPr/>
          <p:nvPr/>
        </p:nvCxnSpPr>
        <p:spPr>
          <a:xfrm>
            <a:off x="1511304" y="3977481"/>
            <a:ext cx="7688262" cy="700880"/>
          </a:xfrm>
          <a:prstGeom prst="line">
            <a:avLst/>
          </a:prstGeom>
          <a:ln>
            <a:solidFill>
              <a:srgbClr val="FFFF00"/>
            </a:solidFill>
          </a:ln>
        </p:spPr>
        <p:style>
          <a:lnRef idx="2">
            <a:schemeClr val="accent1"/>
          </a:lnRef>
          <a:fillRef idx="0">
            <a:schemeClr val="accent1"/>
          </a:fillRef>
          <a:effectRef idx="1">
            <a:schemeClr val="accent1"/>
          </a:effectRef>
          <a:fontRef idx="minor">
            <a:schemeClr val="tx1"/>
          </a:fontRef>
        </p:style>
      </p:cxnSp>
      <p:cxnSp>
        <p:nvCxnSpPr>
          <p:cNvPr id="26" name="Straight Connector 25"/>
          <p:cNvCxnSpPr/>
          <p:nvPr/>
        </p:nvCxnSpPr>
        <p:spPr>
          <a:xfrm>
            <a:off x="1752600" y="2834481"/>
            <a:ext cx="7359648" cy="167479"/>
          </a:xfrm>
          <a:prstGeom prst="line">
            <a:avLst/>
          </a:prstGeom>
          <a:ln>
            <a:solidFill>
              <a:srgbClr val="FFFF00"/>
            </a:solidFill>
          </a:ln>
        </p:spPr>
        <p:style>
          <a:lnRef idx="2">
            <a:schemeClr val="accent1"/>
          </a:lnRef>
          <a:fillRef idx="0">
            <a:schemeClr val="accent1"/>
          </a:fillRef>
          <a:effectRef idx="1">
            <a:schemeClr val="accent1"/>
          </a:effectRef>
          <a:fontRef idx="minor">
            <a:schemeClr val="tx1"/>
          </a:fontRef>
        </p:style>
      </p:cxnSp>
      <p:sp>
        <p:nvSpPr>
          <p:cNvPr id="13" name="TextBox 12"/>
          <p:cNvSpPr txBox="1"/>
          <p:nvPr/>
        </p:nvSpPr>
        <p:spPr>
          <a:xfrm rot="21090975">
            <a:off x="1295400" y="283500"/>
            <a:ext cx="2209800" cy="369332"/>
          </a:xfrm>
          <a:prstGeom prst="rect">
            <a:avLst/>
          </a:prstGeom>
          <a:noFill/>
        </p:spPr>
        <p:txBody>
          <a:bodyPr wrap="square" rtlCol="0">
            <a:spAutoFit/>
          </a:bodyPr>
          <a:lstStyle/>
          <a:p>
            <a:r>
              <a:rPr lang="en-US" dirty="0" smtClean="0">
                <a:solidFill>
                  <a:schemeClr val="accent6"/>
                </a:solidFill>
              </a:rPr>
              <a:t>- HAVE SINNED.</a:t>
            </a:r>
            <a:endParaRPr lang="en-US" dirty="0">
              <a:solidFill>
                <a:schemeClr val="accent6"/>
              </a:solidFill>
            </a:endParaRPr>
          </a:p>
        </p:txBody>
      </p:sp>
      <p:sp>
        <p:nvSpPr>
          <p:cNvPr id="16" name="TextBox 15"/>
          <p:cNvSpPr txBox="1"/>
          <p:nvPr/>
        </p:nvSpPr>
        <p:spPr>
          <a:xfrm rot="21300000">
            <a:off x="1438458" y="742293"/>
            <a:ext cx="3917190" cy="369332"/>
          </a:xfrm>
          <a:prstGeom prst="rect">
            <a:avLst/>
          </a:prstGeom>
          <a:noFill/>
        </p:spPr>
        <p:txBody>
          <a:bodyPr wrap="square" rtlCol="0">
            <a:spAutoFit/>
          </a:bodyPr>
          <a:lstStyle/>
          <a:p>
            <a:r>
              <a:rPr lang="en-US" dirty="0" smtClean="0">
                <a:solidFill>
                  <a:schemeClr val="accent6"/>
                </a:solidFill>
              </a:rPr>
              <a:t>- MUST GIVE AN ACCOUNT TO GOD.</a:t>
            </a:r>
            <a:endParaRPr lang="en-US" dirty="0">
              <a:solidFill>
                <a:schemeClr val="accent6"/>
              </a:solidFill>
            </a:endParaRPr>
          </a:p>
        </p:txBody>
      </p:sp>
      <p:sp>
        <p:nvSpPr>
          <p:cNvPr id="17" name="TextBox 16"/>
          <p:cNvSpPr txBox="1"/>
          <p:nvPr/>
        </p:nvSpPr>
        <p:spPr>
          <a:xfrm rot="21300000">
            <a:off x="5189506" y="434718"/>
            <a:ext cx="3599361" cy="338554"/>
          </a:xfrm>
          <a:prstGeom prst="rect">
            <a:avLst/>
          </a:prstGeom>
          <a:noFill/>
        </p:spPr>
        <p:txBody>
          <a:bodyPr wrap="square" rtlCol="0">
            <a:spAutoFit/>
          </a:bodyPr>
          <a:lstStyle/>
          <a:p>
            <a:r>
              <a:rPr lang="en-US" sz="1600" dirty="0" smtClean="0">
                <a:solidFill>
                  <a:schemeClr val="bg1"/>
                </a:solidFill>
              </a:rPr>
              <a:t>2 Cor. 5:10-11; Rom. 14:10-12; Mt. 12:36</a:t>
            </a:r>
            <a:endParaRPr lang="en-US" sz="1600" dirty="0">
              <a:solidFill>
                <a:schemeClr val="bg1"/>
              </a:solidFill>
            </a:endParaRPr>
          </a:p>
        </p:txBody>
      </p:sp>
      <p:sp>
        <p:nvSpPr>
          <p:cNvPr id="18" name="TextBox 17"/>
          <p:cNvSpPr txBox="1"/>
          <p:nvPr/>
        </p:nvSpPr>
        <p:spPr>
          <a:xfrm rot="21069094">
            <a:off x="2892844" y="69126"/>
            <a:ext cx="2063299" cy="338554"/>
          </a:xfrm>
          <a:prstGeom prst="rect">
            <a:avLst/>
          </a:prstGeom>
          <a:noFill/>
        </p:spPr>
        <p:txBody>
          <a:bodyPr wrap="square" rtlCol="0">
            <a:spAutoFit/>
          </a:bodyPr>
          <a:lstStyle/>
          <a:p>
            <a:r>
              <a:rPr lang="en-US" sz="1600" dirty="0" smtClean="0">
                <a:solidFill>
                  <a:schemeClr val="bg1"/>
                </a:solidFill>
              </a:rPr>
              <a:t>Rom. 3:23; Eccl. 7:20</a:t>
            </a:r>
            <a:endParaRPr lang="en-US" sz="1600" dirty="0">
              <a:solidFill>
                <a:schemeClr val="bg1"/>
              </a:solidFill>
            </a:endParaRPr>
          </a:p>
        </p:txBody>
      </p:sp>
      <p:sp>
        <p:nvSpPr>
          <p:cNvPr id="19" name="Rounded Rectangle 18"/>
          <p:cNvSpPr/>
          <p:nvPr/>
        </p:nvSpPr>
        <p:spPr>
          <a:xfrm>
            <a:off x="2879083" y="1767680"/>
            <a:ext cx="5045717" cy="2438401"/>
          </a:xfrm>
          <a:prstGeom prst="roundRect">
            <a:avLst/>
          </a:prstGeom>
          <a:solidFill>
            <a:schemeClr val="tx1"/>
          </a:solidFill>
          <a:ln>
            <a:solidFill>
              <a:srgbClr val="008000"/>
            </a:solidFill>
          </a:ln>
        </p:spPr>
        <p:style>
          <a:lnRef idx="1">
            <a:schemeClr val="accent1"/>
          </a:lnRef>
          <a:fillRef idx="3">
            <a:schemeClr val="accent1"/>
          </a:fillRef>
          <a:effectRef idx="2">
            <a:schemeClr val="accent1"/>
          </a:effectRef>
          <a:fontRef idx="minor">
            <a:schemeClr val="lt1"/>
          </a:fontRef>
        </p:style>
        <p:txBody>
          <a:bodyPr rtlCol="0" anchor="ctr"/>
          <a:lstStyle/>
          <a:p>
            <a:r>
              <a:rPr lang="en-US" sz="2000" b="1" u="sng" dirty="0" smtClean="0">
                <a:solidFill>
                  <a:schemeClr val="bg1"/>
                </a:solidFill>
              </a:rPr>
              <a:t>Matthew 12:36.</a:t>
            </a:r>
            <a:endParaRPr lang="en-US" sz="2000" u="sng" dirty="0" smtClean="0">
              <a:solidFill>
                <a:schemeClr val="bg1"/>
              </a:solidFill>
            </a:endParaRPr>
          </a:p>
          <a:p>
            <a:r>
              <a:rPr lang="en-US" sz="2000" dirty="0" smtClean="0"/>
              <a:t>But I say to you that for every idle word men may speak, they will give account of it in the day of judgment.</a:t>
            </a:r>
            <a:endParaRPr lang="en-US" sz="2000" dirty="0" smtClean="0">
              <a:solidFill>
                <a:schemeClr val="bg1"/>
              </a:solidFill>
            </a:endParaRPr>
          </a:p>
        </p:txBody>
      </p:sp>
    </p:spTree>
  </p:cSld>
  <p:clrMapOvr>
    <a:masterClrMapping/>
  </p:clrMapOvr>
  <p:transition>
    <p:fade/>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 name="Chord 32"/>
          <p:cNvSpPr/>
          <p:nvPr/>
        </p:nvSpPr>
        <p:spPr>
          <a:xfrm flipH="1">
            <a:off x="-2100261" y="2"/>
            <a:ext cx="3779840" cy="5140328"/>
          </a:xfrm>
          <a:prstGeom prst="chord">
            <a:avLst>
              <a:gd name="adj1" fmla="val 5412151"/>
              <a:gd name="adj2" fmla="val 16200000"/>
            </a:avLst>
          </a:prstGeom>
          <a:gradFill flip="none" rotWithShape="1">
            <a:gsLst>
              <a:gs pos="99000">
                <a:srgbClr val="FF6600"/>
              </a:gs>
              <a:gs pos="1000">
                <a:srgbClr val="FFFF00"/>
              </a:gs>
            </a:gsLst>
            <a:lin ang="0" scaled="1"/>
            <a:tileRect/>
          </a:gra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 name="TextBox 3"/>
          <p:cNvSpPr txBox="1"/>
          <p:nvPr/>
        </p:nvSpPr>
        <p:spPr>
          <a:xfrm>
            <a:off x="-228600" y="243681"/>
            <a:ext cx="1447800" cy="4524315"/>
          </a:xfrm>
          <a:prstGeom prst="rect">
            <a:avLst/>
          </a:prstGeom>
          <a:noFill/>
          <a:ln>
            <a:noFill/>
          </a:ln>
        </p:spPr>
        <p:txBody>
          <a:bodyPr wrap="square" rtlCol="0">
            <a:spAutoFit/>
          </a:bodyPr>
          <a:lstStyle/>
          <a:p>
            <a:pPr algn="ctr"/>
            <a:r>
              <a:rPr lang="en-US" sz="9600" b="1" dirty="0" smtClean="0"/>
              <a:t>A</a:t>
            </a:r>
          </a:p>
          <a:p>
            <a:pPr algn="ctr"/>
            <a:r>
              <a:rPr lang="en-US" sz="9600" b="1" dirty="0" smtClean="0"/>
              <a:t>L</a:t>
            </a:r>
          </a:p>
          <a:p>
            <a:pPr algn="ctr"/>
            <a:r>
              <a:rPr lang="en-US" sz="9600" b="1" dirty="0" smtClean="0"/>
              <a:t>L</a:t>
            </a:r>
            <a:endParaRPr lang="en-US" sz="9600" b="1" dirty="0"/>
          </a:p>
        </p:txBody>
      </p:sp>
      <p:sp>
        <p:nvSpPr>
          <p:cNvPr id="5" name="Block Arc 4"/>
          <p:cNvSpPr/>
          <p:nvPr/>
        </p:nvSpPr>
        <p:spPr>
          <a:xfrm rot="5400000">
            <a:off x="-2605881" y="853283"/>
            <a:ext cx="5211763" cy="3505201"/>
          </a:xfrm>
          <a:prstGeom prst="blockArc">
            <a:avLst>
              <a:gd name="adj1" fmla="val 10789278"/>
              <a:gd name="adj2" fmla="val 11317"/>
              <a:gd name="adj3" fmla="val 4117"/>
            </a:avLst>
          </a:prstGeom>
          <a:solidFill>
            <a:srgbClr val="FFFF00"/>
          </a:solidFill>
          <a:ln>
            <a:solidFill>
              <a:srgbClr val="FF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tx1"/>
              </a:solidFill>
            </a:endParaRPr>
          </a:p>
        </p:txBody>
      </p:sp>
      <p:cxnSp>
        <p:nvCxnSpPr>
          <p:cNvPr id="7" name="Straight Connector 6"/>
          <p:cNvCxnSpPr/>
          <p:nvPr/>
        </p:nvCxnSpPr>
        <p:spPr>
          <a:xfrm flipV="1">
            <a:off x="1295400" y="0"/>
            <a:ext cx="5257800" cy="792161"/>
          </a:xfrm>
          <a:prstGeom prst="line">
            <a:avLst/>
          </a:prstGeom>
          <a:ln>
            <a:solidFill>
              <a:srgbClr val="FFFF00"/>
            </a:solidFill>
          </a:ln>
        </p:spPr>
        <p:style>
          <a:lnRef idx="2">
            <a:schemeClr val="accent1"/>
          </a:lnRef>
          <a:fillRef idx="0">
            <a:schemeClr val="accent1"/>
          </a:fillRef>
          <a:effectRef idx="1">
            <a:schemeClr val="accent1"/>
          </a:effectRef>
          <a:fontRef idx="minor">
            <a:schemeClr val="tx1"/>
          </a:fontRef>
        </p:style>
      </p:cxnSp>
      <p:cxnSp>
        <p:nvCxnSpPr>
          <p:cNvPr id="8" name="Straight Connector 7"/>
          <p:cNvCxnSpPr/>
          <p:nvPr/>
        </p:nvCxnSpPr>
        <p:spPr>
          <a:xfrm flipV="1">
            <a:off x="1676400" y="1462881"/>
            <a:ext cx="7391400" cy="304800"/>
          </a:xfrm>
          <a:prstGeom prst="line">
            <a:avLst/>
          </a:prstGeom>
          <a:ln>
            <a:solidFill>
              <a:srgbClr val="FFFF00"/>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V="1">
            <a:off x="1524000" y="548481"/>
            <a:ext cx="7527924" cy="700880"/>
          </a:xfrm>
          <a:prstGeom prst="line">
            <a:avLst/>
          </a:prstGeom>
          <a:ln>
            <a:solidFill>
              <a:srgbClr val="FFFF00"/>
            </a:solidFill>
          </a:ln>
        </p:spPr>
        <p:style>
          <a:lnRef idx="2">
            <a:schemeClr val="accent1"/>
          </a:lnRef>
          <a:fillRef idx="0">
            <a:schemeClr val="accent1"/>
          </a:fillRef>
          <a:effectRef idx="1">
            <a:schemeClr val="accent1"/>
          </a:effectRef>
          <a:fontRef idx="minor">
            <a:schemeClr val="tx1"/>
          </a:fontRef>
        </p:style>
      </p:cxnSp>
      <p:cxnSp>
        <p:nvCxnSpPr>
          <p:cNvPr id="14" name="Straight Connector 13"/>
          <p:cNvCxnSpPr/>
          <p:nvPr/>
        </p:nvCxnSpPr>
        <p:spPr>
          <a:xfrm>
            <a:off x="1752600" y="2301081"/>
            <a:ext cx="7391400" cy="1588"/>
          </a:xfrm>
          <a:prstGeom prst="line">
            <a:avLst/>
          </a:prstGeom>
          <a:ln>
            <a:solidFill>
              <a:srgbClr val="FFFF00"/>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a:off x="1187448" y="4572001"/>
            <a:ext cx="4679952" cy="639762"/>
          </a:xfrm>
          <a:prstGeom prst="line">
            <a:avLst/>
          </a:prstGeom>
          <a:ln>
            <a:solidFill>
              <a:srgbClr val="FFFF00"/>
            </a:solidFill>
          </a:ln>
        </p:spPr>
        <p:style>
          <a:lnRef idx="2">
            <a:schemeClr val="accent1"/>
          </a:lnRef>
          <a:fillRef idx="0">
            <a:schemeClr val="accent1"/>
          </a:fillRef>
          <a:effectRef idx="1">
            <a:schemeClr val="accent1"/>
          </a:effectRef>
          <a:fontRef idx="minor">
            <a:schemeClr val="tx1"/>
          </a:fontRef>
        </p:style>
      </p:cxnSp>
      <p:cxnSp>
        <p:nvCxnSpPr>
          <p:cNvPr id="24" name="Straight Connector 23"/>
          <p:cNvCxnSpPr/>
          <p:nvPr/>
        </p:nvCxnSpPr>
        <p:spPr>
          <a:xfrm>
            <a:off x="1679580" y="3444081"/>
            <a:ext cx="7472358" cy="381000"/>
          </a:xfrm>
          <a:prstGeom prst="line">
            <a:avLst/>
          </a:prstGeom>
          <a:ln>
            <a:solidFill>
              <a:srgbClr val="FFFF00"/>
            </a:solidFill>
          </a:ln>
        </p:spPr>
        <p:style>
          <a:lnRef idx="2">
            <a:schemeClr val="accent1"/>
          </a:lnRef>
          <a:fillRef idx="0">
            <a:schemeClr val="accent1"/>
          </a:fillRef>
          <a:effectRef idx="1">
            <a:schemeClr val="accent1"/>
          </a:effectRef>
          <a:fontRef idx="minor">
            <a:schemeClr val="tx1"/>
          </a:fontRef>
        </p:style>
      </p:cxnSp>
      <p:cxnSp>
        <p:nvCxnSpPr>
          <p:cNvPr id="25" name="Straight Connector 24"/>
          <p:cNvCxnSpPr/>
          <p:nvPr/>
        </p:nvCxnSpPr>
        <p:spPr>
          <a:xfrm>
            <a:off x="1511304" y="3977481"/>
            <a:ext cx="7688262" cy="700880"/>
          </a:xfrm>
          <a:prstGeom prst="line">
            <a:avLst/>
          </a:prstGeom>
          <a:ln>
            <a:solidFill>
              <a:srgbClr val="FFFF00"/>
            </a:solidFill>
          </a:ln>
        </p:spPr>
        <p:style>
          <a:lnRef idx="2">
            <a:schemeClr val="accent1"/>
          </a:lnRef>
          <a:fillRef idx="0">
            <a:schemeClr val="accent1"/>
          </a:fillRef>
          <a:effectRef idx="1">
            <a:schemeClr val="accent1"/>
          </a:effectRef>
          <a:fontRef idx="minor">
            <a:schemeClr val="tx1"/>
          </a:fontRef>
        </p:style>
      </p:cxnSp>
      <p:cxnSp>
        <p:nvCxnSpPr>
          <p:cNvPr id="26" name="Straight Connector 25"/>
          <p:cNvCxnSpPr/>
          <p:nvPr/>
        </p:nvCxnSpPr>
        <p:spPr>
          <a:xfrm>
            <a:off x="1752600" y="2834481"/>
            <a:ext cx="7359648" cy="167479"/>
          </a:xfrm>
          <a:prstGeom prst="line">
            <a:avLst/>
          </a:prstGeom>
          <a:ln>
            <a:solidFill>
              <a:srgbClr val="FFFF00"/>
            </a:solidFill>
          </a:ln>
        </p:spPr>
        <p:style>
          <a:lnRef idx="2">
            <a:schemeClr val="accent1"/>
          </a:lnRef>
          <a:fillRef idx="0">
            <a:schemeClr val="accent1"/>
          </a:fillRef>
          <a:effectRef idx="1">
            <a:schemeClr val="accent1"/>
          </a:effectRef>
          <a:fontRef idx="minor">
            <a:schemeClr val="tx1"/>
          </a:fontRef>
        </p:style>
      </p:cxnSp>
      <p:sp>
        <p:nvSpPr>
          <p:cNvPr id="13" name="TextBox 12"/>
          <p:cNvSpPr txBox="1"/>
          <p:nvPr/>
        </p:nvSpPr>
        <p:spPr>
          <a:xfrm rot="21090975">
            <a:off x="1295400" y="283500"/>
            <a:ext cx="2209800" cy="369332"/>
          </a:xfrm>
          <a:prstGeom prst="rect">
            <a:avLst/>
          </a:prstGeom>
          <a:noFill/>
        </p:spPr>
        <p:txBody>
          <a:bodyPr wrap="square" rtlCol="0">
            <a:spAutoFit/>
          </a:bodyPr>
          <a:lstStyle/>
          <a:p>
            <a:r>
              <a:rPr lang="en-US" dirty="0" smtClean="0">
                <a:solidFill>
                  <a:schemeClr val="accent6"/>
                </a:solidFill>
              </a:rPr>
              <a:t>- HAVE SINNED.</a:t>
            </a:r>
            <a:endParaRPr lang="en-US" dirty="0">
              <a:solidFill>
                <a:schemeClr val="accent6"/>
              </a:solidFill>
            </a:endParaRPr>
          </a:p>
        </p:txBody>
      </p:sp>
      <p:sp>
        <p:nvSpPr>
          <p:cNvPr id="16" name="TextBox 15"/>
          <p:cNvSpPr txBox="1"/>
          <p:nvPr/>
        </p:nvSpPr>
        <p:spPr>
          <a:xfrm rot="21300000">
            <a:off x="1438458" y="742293"/>
            <a:ext cx="3917190" cy="369332"/>
          </a:xfrm>
          <a:prstGeom prst="rect">
            <a:avLst/>
          </a:prstGeom>
          <a:noFill/>
        </p:spPr>
        <p:txBody>
          <a:bodyPr wrap="square" rtlCol="0">
            <a:spAutoFit/>
          </a:bodyPr>
          <a:lstStyle/>
          <a:p>
            <a:r>
              <a:rPr lang="en-US" dirty="0" smtClean="0">
                <a:solidFill>
                  <a:schemeClr val="accent6"/>
                </a:solidFill>
              </a:rPr>
              <a:t>- MUST GIVE AN ACCOUNT TO GOD.</a:t>
            </a:r>
            <a:endParaRPr lang="en-US" dirty="0">
              <a:solidFill>
                <a:schemeClr val="accent6"/>
              </a:solidFill>
            </a:endParaRPr>
          </a:p>
        </p:txBody>
      </p:sp>
      <p:sp>
        <p:nvSpPr>
          <p:cNvPr id="18" name="TextBox 17"/>
          <p:cNvSpPr txBox="1"/>
          <p:nvPr/>
        </p:nvSpPr>
        <p:spPr>
          <a:xfrm rot="21069094">
            <a:off x="2892844" y="69126"/>
            <a:ext cx="2063299" cy="338554"/>
          </a:xfrm>
          <a:prstGeom prst="rect">
            <a:avLst/>
          </a:prstGeom>
          <a:noFill/>
        </p:spPr>
        <p:txBody>
          <a:bodyPr wrap="square" rtlCol="0">
            <a:spAutoFit/>
          </a:bodyPr>
          <a:lstStyle/>
          <a:p>
            <a:r>
              <a:rPr lang="en-US" sz="1600" dirty="0" smtClean="0">
                <a:solidFill>
                  <a:schemeClr val="bg1"/>
                </a:solidFill>
              </a:rPr>
              <a:t>Rom. 3:23; Eccl. 7:20</a:t>
            </a:r>
            <a:endParaRPr lang="en-US" sz="1600" dirty="0">
              <a:solidFill>
                <a:schemeClr val="bg1"/>
              </a:solidFill>
            </a:endParaRPr>
          </a:p>
        </p:txBody>
      </p:sp>
      <p:sp>
        <p:nvSpPr>
          <p:cNvPr id="19" name="TextBox 18"/>
          <p:cNvSpPr txBox="1"/>
          <p:nvPr/>
        </p:nvSpPr>
        <p:spPr>
          <a:xfrm rot="21480000">
            <a:off x="1614672" y="1357018"/>
            <a:ext cx="3917190" cy="369332"/>
          </a:xfrm>
          <a:prstGeom prst="rect">
            <a:avLst/>
          </a:prstGeom>
          <a:noFill/>
        </p:spPr>
        <p:txBody>
          <a:bodyPr wrap="square" rtlCol="0">
            <a:spAutoFit/>
          </a:bodyPr>
          <a:lstStyle/>
          <a:p>
            <a:r>
              <a:rPr lang="en-US" dirty="0" smtClean="0">
                <a:solidFill>
                  <a:schemeClr val="accent6"/>
                </a:solidFill>
              </a:rPr>
              <a:t>- MUST OBEY THE GOSPEL OF CHRIST.</a:t>
            </a:r>
            <a:endParaRPr lang="en-US" dirty="0">
              <a:solidFill>
                <a:schemeClr val="accent6"/>
              </a:solidFill>
            </a:endParaRPr>
          </a:p>
        </p:txBody>
      </p:sp>
      <p:sp>
        <p:nvSpPr>
          <p:cNvPr id="20" name="TextBox 19"/>
          <p:cNvSpPr txBox="1"/>
          <p:nvPr/>
        </p:nvSpPr>
        <p:spPr>
          <a:xfrm rot="21420000">
            <a:off x="5341906" y="1214518"/>
            <a:ext cx="3599361" cy="338554"/>
          </a:xfrm>
          <a:prstGeom prst="rect">
            <a:avLst/>
          </a:prstGeom>
          <a:noFill/>
        </p:spPr>
        <p:txBody>
          <a:bodyPr wrap="square" rtlCol="0">
            <a:spAutoFit/>
          </a:bodyPr>
          <a:lstStyle/>
          <a:p>
            <a:r>
              <a:rPr lang="en-US" sz="1600" dirty="0" smtClean="0">
                <a:solidFill>
                  <a:schemeClr val="bg1"/>
                </a:solidFill>
              </a:rPr>
              <a:t>Heb. 5:8-9; 1 Pt. 4:17-18; 2 Thess. 1:8-9</a:t>
            </a:r>
            <a:endParaRPr lang="en-US" sz="1600" dirty="0">
              <a:solidFill>
                <a:schemeClr val="bg1"/>
              </a:solidFill>
            </a:endParaRPr>
          </a:p>
        </p:txBody>
      </p:sp>
      <p:sp>
        <p:nvSpPr>
          <p:cNvPr id="36" name="TextBox 35"/>
          <p:cNvSpPr txBox="1"/>
          <p:nvPr/>
        </p:nvSpPr>
        <p:spPr>
          <a:xfrm rot="21300000">
            <a:off x="5189506" y="434718"/>
            <a:ext cx="3599361" cy="338554"/>
          </a:xfrm>
          <a:prstGeom prst="rect">
            <a:avLst/>
          </a:prstGeom>
          <a:noFill/>
        </p:spPr>
        <p:txBody>
          <a:bodyPr wrap="square" rtlCol="0">
            <a:spAutoFit/>
          </a:bodyPr>
          <a:lstStyle/>
          <a:p>
            <a:r>
              <a:rPr lang="en-US" sz="1600" dirty="0" smtClean="0">
                <a:solidFill>
                  <a:schemeClr val="bg1"/>
                </a:solidFill>
              </a:rPr>
              <a:t>2 Cor. 5:10-11; Rom. 14:10-12; Mt. 12:36</a:t>
            </a:r>
            <a:endParaRPr lang="en-US" sz="1600" dirty="0">
              <a:solidFill>
                <a:schemeClr val="bg1"/>
              </a:solidFill>
            </a:endParaRPr>
          </a:p>
        </p:txBody>
      </p:sp>
    </p:spTree>
  </p:cSld>
  <p:clrMapOvr>
    <a:masterClrMapping/>
  </p:clrMapOvr>
  <p:transition>
    <p:fade/>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 name="Chord 32"/>
          <p:cNvSpPr/>
          <p:nvPr/>
        </p:nvSpPr>
        <p:spPr>
          <a:xfrm flipH="1">
            <a:off x="-2100261" y="2"/>
            <a:ext cx="3779840" cy="5140328"/>
          </a:xfrm>
          <a:prstGeom prst="chord">
            <a:avLst>
              <a:gd name="adj1" fmla="val 5412151"/>
              <a:gd name="adj2" fmla="val 16200000"/>
            </a:avLst>
          </a:prstGeom>
          <a:gradFill flip="none" rotWithShape="1">
            <a:gsLst>
              <a:gs pos="99000">
                <a:srgbClr val="FF6600"/>
              </a:gs>
              <a:gs pos="1000">
                <a:srgbClr val="FFFF00"/>
              </a:gs>
            </a:gsLst>
            <a:lin ang="0" scaled="1"/>
            <a:tileRect/>
          </a:gra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 name="TextBox 3"/>
          <p:cNvSpPr txBox="1"/>
          <p:nvPr/>
        </p:nvSpPr>
        <p:spPr>
          <a:xfrm>
            <a:off x="-228600" y="243681"/>
            <a:ext cx="1447800" cy="4524315"/>
          </a:xfrm>
          <a:prstGeom prst="rect">
            <a:avLst/>
          </a:prstGeom>
          <a:noFill/>
          <a:ln>
            <a:noFill/>
          </a:ln>
        </p:spPr>
        <p:txBody>
          <a:bodyPr wrap="square" rtlCol="0">
            <a:spAutoFit/>
          </a:bodyPr>
          <a:lstStyle/>
          <a:p>
            <a:pPr algn="ctr"/>
            <a:r>
              <a:rPr lang="en-US" sz="9600" b="1" dirty="0" smtClean="0"/>
              <a:t>A</a:t>
            </a:r>
          </a:p>
          <a:p>
            <a:pPr algn="ctr"/>
            <a:r>
              <a:rPr lang="en-US" sz="9600" b="1" dirty="0" smtClean="0"/>
              <a:t>L</a:t>
            </a:r>
          </a:p>
          <a:p>
            <a:pPr algn="ctr"/>
            <a:r>
              <a:rPr lang="en-US" sz="9600" b="1" dirty="0" smtClean="0"/>
              <a:t>L</a:t>
            </a:r>
            <a:endParaRPr lang="en-US" sz="9600" b="1" dirty="0"/>
          </a:p>
        </p:txBody>
      </p:sp>
      <p:sp>
        <p:nvSpPr>
          <p:cNvPr id="5" name="Block Arc 4"/>
          <p:cNvSpPr/>
          <p:nvPr/>
        </p:nvSpPr>
        <p:spPr>
          <a:xfrm rot="5400000">
            <a:off x="-2605881" y="853283"/>
            <a:ext cx="5211763" cy="3505201"/>
          </a:xfrm>
          <a:prstGeom prst="blockArc">
            <a:avLst>
              <a:gd name="adj1" fmla="val 10789278"/>
              <a:gd name="adj2" fmla="val 11317"/>
              <a:gd name="adj3" fmla="val 4117"/>
            </a:avLst>
          </a:prstGeom>
          <a:solidFill>
            <a:srgbClr val="FFFF00"/>
          </a:solidFill>
          <a:ln>
            <a:solidFill>
              <a:srgbClr val="FF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tx1"/>
              </a:solidFill>
            </a:endParaRPr>
          </a:p>
        </p:txBody>
      </p:sp>
      <p:cxnSp>
        <p:nvCxnSpPr>
          <p:cNvPr id="7" name="Straight Connector 6"/>
          <p:cNvCxnSpPr/>
          <p:nvPr/>
        </p:nvCxnSpPr>
        <p:spPr>
          <a:xfrm flipV="1">
            <a:off x="1295400" y="0"/>
            <a:ext cx="5257800" cy="792161"/>
          </a:xfrm>
          <a:prstGeom prst="line">
            <a:avLst/>
          </a:prstGeom>
          <a:ln>
            <a:solidFill>
              <a:srgbClr val="FFFF00"/>
            </a:solidFill>
          </a:ln>
        </p:spPr>
        <p:style>
          <a:lnRef idx="2">
            <a:schemeClr val="accent1"/>
          </a:lnRef>
          <a:fillRef idx="0">
            <a:schemeClr val="accent1"/>
          </a:fillRef>
          <a:effectRef idx="1">
            <a:schemeClr val="accent1"/>
          </a:effectRef>
          <a:fontRef idx="minor">
            <a:schemeClr val="tx1"/>
          </a:fontRef>
        </p:style>
      </p:cxnSp>
      <p:cxnSp>
        <p:nvCxnSpPr>
          <p:cNvPr id="8" name="Straight Connector 7"/>
          <p:cNvCxnSpPr/>
          <p:nvPr/>
        </p:nvCxnSpPr>
        <p:spPr>
          <a:xfrm flipV="1">
            <a:off x="1676400" y="1462881"/>
            <a:ext cx="7391400" cy="304800"/>
          </a:xfrm>
          <a:prstGeom prst="line">
            <a:avLst/>
          </a:prstGeom>
          <a:ln>
            <a:solidFill>
              <a:srgbClr val="FFFF00"/>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V="1">
            <a:off x="1524000" y="548481"/>
            <a:ext cx="7527924" cy="700880"/>
          </a:xfrm>
          <a:prstGeom prst="line">
            <a:avLst/>
          </a:prstGeom>
          <a:ln>
            <a:solidFill>
              <a:srgbClr val="FFFF00"/>
            </a:solidFill>
          </a:ln>
        </p:spPr>
        <p:style>
          <a:lnRef idx="2">
            <a:schemeClr val="accent1"/>
          </a:lnRef>
          <a:fillRef idx="0">
            <a:schemeClr val="accent1"/>
          </a:fillRef>
          <a:effectRef idx="1">
            <a:schemeClr val="accent1"/>
          </a:effectRef>
          <a:fontRef idx="minor">
            <a:schemeClr val="tx1"/>
          </a:fontRef>
        </p:style>
      </p:cxnSp>
      <p:cxnSp>
        <p:nvCxnSpPr>
          <p:cNvPr id="14" name="Straight Connector 13"/>
          <p:cNvCxnSpPr/>
          <p:nvPr/>
        </p:nvCxnSpPr>
        <p:spPr>
          <a:xfrm>
            <a:off x="1752600" y="2301081"/>
            <a:ext cx="7391400" cy="1588"/>
          </a:xfrm>
          <a:prstGeom prst="line">
            <a:avLst/>
          </a:prstGeom>
          <a:ln>
            <a:solidFill>
              <a:srgbClr val="FFFF00"/>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a:off x="1187448" y="4572001"/>
            <a:ext cx="4679952" cy="639762"/>
          </a:xfrm>
          <a:prstGeom prst="line">
            <a:avLst/>
          </a:prstGeom>
          <a:ln>
            <a:solidFill>
              <a:srgbClr val="FFFF00"/>
            </a:solidFill>
          </a:ln>
        </p:spPr>
        <p:style>
          <a:lnRef idx="2">
            <a:schemeClr val="accent1"/>
          </a:lnRef>
          <a:fillRef idx="0">
            <a:schemeClr val="accent1"/>
          </a:fillRef>
          <a:effectRef idx="1">
            <a:schemeClr val="accent1"/>
          </a:effectRef>
          <a:fontRef idx="minor">
            <a:schemeClr val="tx1"/>
          </a:fontRef>
        </p:style>
      </p:cxnSp>
      <p:cxnSp>
        <p:nvCxnSpPr>
          <p:cNvPr id="24" name="Straight Connector 23"/>
          <p:cNvCxnSpPr/>
          <p:nvPr/>
        </p:nvCxnSpPr>
        <p:spPr>
          <a:xfrm>
            <a:off x="1679580" y="3444081"/>
            <a:ext cx="7472358" cy="381000"/>
          </a:xfrm>
          <a:prstGeom prst="line">
            <a:avLst/>
          </a:prstGeom>
          <a:ln>
            <a:solidFill>
              <a:srgbClr val="FFFF00"/>
            </a:solidFill>
          </a:ln>
        </p:spPr>
        <p:style>
          <a:lnRef idx="2">
            <a:schemeClr val="accent1"/>
          </a:lnRef>
          <a:fillRef idx="0">
            <a:schemeClr val="accent1"/>
          </a:fillRef>
          <a:effectRef idx="1">
            <a:schemeClr val="accent1"/>
          </a:effectRef>
          <a:fontRef idx="minor">
            <a:schemeClr val="tx1"/>
          </a:fontRef>
        </p:style>
      </p:cxnSp>
      <p:cxnSp>
        <p:nvCxnSpPr>
          <p:cNvPr id="25" name="Straight Connector 24"/>
          <p:cNvCxnSpPr/>
          <p:nvPr/>
        </p:nvCxnSpPr>
        <p:spPr>
          <a:xfrm>
            <a:off x="1511304" y="3977481"/>
            <a:ext cx="7688262" cy="700880"/>
          </a:xfrm>
          <a:prstGeom prst="line">
            <a:avLst/>
          </a:prstGeom>
          <a:ln>
            <a:solidFill>
              <a:srgbClr val="FFFF00"/>
            </a:solidFill>
          </a:ln>
        </p:spPr>
        <p:style>
          <a:lnRef idx="2">
            <a:schemeClr val="accent1"/>
          </a:lnRef>
          <a:fillRef idx="0">
            <a:schemeClr val="accent1"/>
          </a:fillRef>
          <a:effectRef idx="1">
            <a:schemeClr val="accent1"/>
          </a:effectRef>
          <a:fontRef idx="minor">
            <a:schemeClr val="tx1"/>
          </a:fontRef>
        </p:style>
      </p:cxnSp>
      <p:cxnSp>
        <p:nvCxnSpPr>
          <p:cNvPr id="26" name="Straight Connector 25"/>
          <p:cNvCxnSpPr/>
          <p:nvPr/>
        </p:nvCxnSpPr>
        <p:spPr>
          <a:xfrm>
            <a:off x="1752600" y="2834481"/>
            <a:ext cx="7359648" cy="167479"/>
          </a:xfrm>
          <a:prstGeom prst="line">
            <a:avLst/>
          </a:prstGeom>
          <a:ln>
            <a:solidFill>
              <a:srgbClr val="FFFF00"/>
            </a:solidFill>
          </a:ln>
        </p:spPr>
        <p:style>
          <a:lnRef idx="2">
            <a:schemeClr val="accent1"/>
          </a:lnRef>
          <a:fillRef idx="0">
            <a:schemeClr val="accent1"/>
          </a:fillRef>
          <a:effectRef idx="1">
            <a:schemeClr val="accent1"/>
          </a:effectRef>
          <a:fontRef idx="minor">
            <a:schemeClr val="tx1"/>
          </a:fontRef>
        </p:style>
      </p:cxnSp>
      <p:sp>
        <p:nvSpPr>
          <p:cNvPr id="13" name="TextBox 12"/>
          <p:cNvSpPr txBox="1"/>
          <p:nvPr/>
        </p:nvSpPr>
        <p:spPr>
          <a:xfrm rot="21090975">
            <a:off x="1295400" y="283500"/>
            <a:ext cx="2209800" cy="369332"/>
          </a:xfrm>
          <a:prstGeom prst="rect">
            <a:avLst/>
          </a:prstGeom>
          <a:noFill/>
        </p:spPr>
        <p:txBody>
          <a:bodyPr wrap="square" rtlCol="0">
            <a:spAutoFit/>
          </a:bodyPr>
          <a:lstStyle/>
          <a:p>
            <a:r>
              <a:rPr lang="en-US" dirty="0" smtClean="0">
                <a:solidFill>
                  <a:schemeClr val="accent6"/>
                </a:solidFill>
              </a:rPr>
              <a:t>- HAVE SINNED.</a:t>
            </a:r>
            <a:endParaRPr lang="en-US" dirty="0">
              <a:solidFill>
                <a:schemeClr val="accent6"/>
              </a:solidFill>
            </a:endParaRPr>
          </a:p>
        </p:txBody>
      </p:sp>
      <p:sp>
        <p:nvSpPr>
          <p:cNvPr id="16" name="TextBox 15"/>
          <p:cNvSpPr txBox="1"/>
          <p:nvPr/>
        </p:nvSpPr>
        <p:spPr>
          <a:xfrm rot="21300000">
            <a:off x="1438458" y="742293"/>
            <a:ext cx="3917190" cy="369332"/>
          </a:xfrm>
          <a:prstGeom prst="rect">
            <a:avLst/>
          </a:prstGeom>
          <a:noFill/>
        </p:spPr>
        <p:txBody>
          <a:bodyPr wrap="square" rtlCol="0">
            <a:spAutoFit/>
          </a:bodyPr>
          <a:lstStyle/>
          <a:p>
            <a:r>
              <a:rPr lang="en-US" dirty="0" smtClean="0">
                <a:solidFill>
                  <a:schemeClr val="accent6"/>
                </a:solidFill>
              </a:rPr>
              <a:t>- MUST GIVE AN ACCOUNT TO GOD.</a:t>
            </a:r>
            <a:endParaRPr lang="en-US" dirty="0">
              <a:solidFill>
                <a:schemeClr val="accent6"/>
              </a:solidFill>
            </a:endParaRPr>
          </a:p>
        </p:txBody>
      </p:sp>
      <p:sp>
        <p:nvSpPr>
          <p:cNvPr id="18" name="TextBox 17"/>
          <p:cNvSpPr txBox="1"/>
          <p:nvPr/>
        </p:nvSpPr>
        <p:spPr>
          <a:xfrm rot="21069094">
            <a:off x="2892844" y="69126"/>
            <a:ext cx="2063299" cy="338554"/>
          </a:xfrm>
          <a:prstGeom prst="rect">
            <a:avLst/>
          </a:prstGeom>
          <a:noFill/>
        </p:spPr>
        <p:txBody>
          <a:bodyPr wrap="square" rtlCol="0">
            <a:spAutoFit/>
          </a:bodyPr>
          <a:lstStyle/>
          <a:p>
            <a:r>
              <a:rPr lang="en-US" sz="1600" dirty="0" smtClean="0">
                <a:solidFill>
                  <a:schemeClr val="bg1"/>
                </a:solidFill>
              </a:rPr>
              <a:t>Rom. 3:23; Eccl. 7:20</a:t>
            </a:r>
            <a:endParaRPr lang="en-US" sz="1600" dirty="0">
              <a:solidFill>
                <a:schemeClr val="bg1"/>
              </a:solidFill>
            </a:endParaRPr>
          </a:p>
        </p:txBody>
      </p:sp>
      <p:sp>
        <p:nvSpPr>
          <p:cNvPr id="19" name="TextBox 18"/>
          <p:cNvSpPr txBox="1"/>
          <p:nvPr/>
        </p:nvSpPr>
        <p:spPr>
          <a:xfrm rot="21480000">
            <a:off x="1614672" y="1357018"/>
            <a:ext cx="3917190" cy="369332"/>
          </a:xfrm>
          <a:prstGeom prst="rect">
            <a:avLst/>
          </a:prstGeom>
          <a:noFill/>
        </p:spPr>
        <p:txBody>
          <a:bodyPr wrap="square" rtlCol="0">
            <a:spAutoFit/>
          </a:bodyPr>
          <a:lstStyle/>
          <a:p>
            <a:r>
              <a:rPr lang="en-US" dirty="0" smtClean="0">
                <a:solidFill>
                  <a:schemeClr val="accent6"/>
                </a:solidFill>
              </a:rPr>
              <a:t>- MUST OBEY THE GOSPEL OF CHRIST.</a:t>
            </a:r>
            <a:endParaRPr lang="en-US" dirty="0">
              <a:solidFill>
                <a:schemeClr val="accent6"/>
              </a:solidFill>
            </a:endParaRPr>
          </a:p>
        </p:txBody>
      </p:sp>
      <p:sp>
        <p:nvSpPr>
          <p:cNvPr id="20" name="TextBox 19"/>
          <p:cNvSpPr txBox="1"/>
          <p:nvPr/>
        </p:nvSpPr>
        <p:spPr>
          <a:xfrm rot="21420000">
            <a:off x="5341906" y="1214518"/>
            <a:ext cx="3599361" cy="338554"/>
          </a:xfrm>
          <a:prstGeom prst="rect">
            <a:avLst/>
          </a:prstGeom>
          <a:noFill/>
        </p:spPr>
        <p:txBody>
          <a:bodyPr wrap="square" rtlCol="0">
            <a:spAutoFit/>
          </a:bodyPr>
          <a:lstStyle/>
          <a:p>
            <a:r>
              <a:rPr lang="en-US" sz="1600" dirty="0" smtClean="0">
                <a:solidFill>
                  <a:schemeClr val="bg1"/>
                </a:solidFill>
              </a:rPr>
              <a:t>Heb. 5:8-9; 1 Pt. 4:17-18; 2 Thess. 1:8-9</a:t>
            </a:r>
            <a:endParaRPr lang="en-US" sz="1600" dirty="0">
              <a:solidFill>
                <a:schemeClr val="bg1"/>
              </a:solidFill>
            </a:endParaRPr>
          </a:p>
        </p:txBody>
      </p:sp>
      <p:sp>
        <p:nvSpPr>
          <p:cNvPr id="36" name="TextBox 35"/>
          <p:cNvSpPr txBox="1"/>
          <p:nvPr/>
        </p:nvSpPr>
        <p:spPr>
          <a:xfrm rot="21300000">
            <a:off x="5189506" y="434718"/>
            <a:ext cx="3599361" cy="338554"/>
          </a:xfrm>
          <a:prstGeom prst="rect">
            <a:avLst/>
          </a:prstGeom>
          <a:noFill/>
        </p:spPr>
        <p:txBody>
          <a:bodyPr wrap="square" rtlCol="0">
            <a:spAutoFit/>
          </a:bodyPr>
          <a:lstStyle/>
          <a:p>
            <a:r>
              <a:rPr lang="en-US" sz="1600" dirty="0" smtClean="0">
                <a:solidFill>
                  <a:schemeClr val="bg1"/>
                </a:solidFill>
              </a:rPr>
              <a:t>2 Cor. 5:10-11; Rom. 14:10-12; Mt. 12:36</a:t>
            </a:r>
            <a:endParaRPr lang="en-US" sz="1600" dirty="0">
              <a:solidFill>
                <a:schemeClr val="bg1"/>
              </a:solidFill>
            </a:endParaRPr>
          </a:p>
        </p:txBody>
      </p:sp>
      <p:sp>
        <p:nvSpPr>
          <p:cNvPr id="21" name="Rounded Rectangle 20"/>
          <p:cNvSpPr/>
          <p:nvPr/>
        </p:nvSpPr>
        <p:spPr>
          <a:xfrm>
            <a:off x="2879083" y="1996281"/>
            <a:ext cx="5045717" cy="2438401"/>
          </a:xfrm>
          <a:prstGeom prst="roundRect">
            <a:avLst/>
          </a:prstGeom>
          <a:solidFill>
            <a:schemeClr val="tx1"/>
          </a:solidFill>
          <a:ln>
            <a:solidFill>
              <a:srgbClr val="008000"/>
            </a:solidFill>
          </a:ln>
        </p:spPr>
        <p:style>
          <a:lnRef idx="1">
            <a:schemeClr val="accent1"/>
          </a:lnRef>
          <a:fillRef idx="3">
            <a:schemeClr val="accent1"/>
          </a:fillRef>
          <a:effectRef idx="2">
            <a:schemeClr val="accent1"/>
          </a:effectRef>
          <a:fontRef idx="minor">
            <a:schemeClr val="lt1"/>
          </a:fontRef>
        </p:style>
        <p:txBody>
          <a:bodyPr rtlCol="0" anchor="ctr"/>
          <a:lstStyle/>
          <a:p>
            <a:r>
              <a:rPr lang="en-US" sz="2000" b="1" u="sng" dirty="0" smtClean="0">
                <a:solidFill>
                  <a:schemeClr val="bg1"/>
                </a:solidFill>
              </a:rPr>
              <a:t>Hebrews 5:8-9.</a:t>
            </a:r>
            <a:endParaRPr lang="en-US" sz="2000" u="sng" dirty="0" smtClean="0">
              <a:solidFill>
                <a:schemeClr val="bg1"/>
              </a:solidFill>
            </a:endParaRPr>
          </a:p>
          <a:p>
            <a:r>
              <a:rPr lang="en-US" sz="2000" dirty="0" smtClean="0"/>
              <a:t>Though He was a Son, yet He learned obedience by the things which He suffered. </a:t>
            </a:r>
            <a:r>
              <a:rPr lang="en-US" sz="2000" baseline="30000" dirty="0" smtClean="0"/>
              <a:t>9</a:t>
            </a:r>
            <a:r>
              <a:rPr lang="en-US" sz="2000" dirty="0" smtClean="0"/>
              <a:t> And having been perfected, He became the author of eternal salvation to all who obey Him</a:t>
            </a:r>
            <a:endParaRPr lang="en-US" sz="2000" dirty="0" smtClean="0">
              <a:solidFill>
                <a:schemeClr val="bg1"/>
              </a:solidFill>
            </a:endParaRPr>
          </a:p>
        </p:txBody>
      </p:sp>
    </p:spTree>
  </p:cSld>
  <p:clrMapOvr>
    <a:masterClrMapping/>
  </p:clrMapOvr>
  <p:transition>
    <p:fade/>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 name="Chord 32"/>
          <p:cNvSpPr/>
          <p:nvPr/>
        </p:nvSpPr>
        <p:spPr>
          <a:xfrm flipH="1">
            <a:off x="-2100261" y="2"/>
            <a:ext cx="3779840" cy="5140328"/>
          </a:xfrm>
          <a:prstGeom prst="chord">
            <a:avLst>
              <a:gd name="adj1" fmla="val 5412151"/>
              <a:gd name="adj2" fmla="val 16200000"/>
            </a:avLst>
          </a:prstGeom>
          <a:gradFill flip="none" rotWithShape="1">
            <a:gsLst>
              <a:gs pos="99000">
                <a:srgbClr val="FF6600"/>
              </a:gs>
              <a:gs pos="1000">
                <a:srgbClr val="FFFF00"/>
              </a:gs>
            </a:gsLst>
            <a:lin ang="0" scaled="1"/>
            <a:tileRect/>
          </a:gra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 name="TextBox 3"/>
          <p:cNvSpPr txBox="1"/>
          <p:nvPr/>
        </p:nvSpPr>
        <p:spPr>
          <a:xfrm>
            <a:off x="-228600" y="243681"/>
            <a:ext cx="1447800" cy="4524315"/>
          </a:xfrm>
          <a:prstGeom prst="rect">
            <a:avLst/>
          </a:prstGeom>
          <a:noFill/>
          <a:ln>
            <a:noFill/>
          </a:ln>
        </p:spPr>
        <p:txBody>
          <a:bodyPr wrap="square" rtlCol="0">
            <a:spAutoFit/>
          </a:bodyPr>
          <a:lstStyle/>
          <a:p>
            <a:pPr algn="ctr"/>
            <a:r>
              <a:rPr lang="en-US" sz="9600" b="1" dirty="0" smtClean="0"/>
              <a:t>A</a:t>
            </a:r>
          </a:p>
          <a:p>
            <a:pPr algn="ctr"/>
            <a:r>
              <a:rPr lang="en-US" sz="9600" b="1" dirty="0" smtClean="0"/>
              <a:t>L</a:t>
            </a:r>
          </a:p>
          <a:p>
            <a:pPr algn="ctr"/>
            <a:r>
              <a:rPr lang="en-US" sz="9600" b="1" dirty="0" smtClean="0"/>
              <a:t>L</a:t>
            </a:r>
            <a:endParaRPr lang="en-US" sz="9600" b="1" dirty="0"/>
          </a:p>
        </p:txBody>
      </p:sp>
      <p:sp>
        <p:nvSpPr>
          <p:cNvPr id="5" name="Block Arc 4"/>
          <p:cNvSpPr/>
          <p:nvPr/>
        </p:nvSpPr>
        <p:spPr>
          <a:xfrm rot="5400000">
            <a:off x="-2605881" y="853283"/>
            <a:ext cx="5211763" cy="3505201"/>
          </a:xfrm>
          <a:prstGeom prst="blockArc">
            <a:avLst>
              <a:gd name="adj1" fmla="val 10789278"/>
              <a:gd name="adj2" fmla="val 11317"/>
              <a:gd name="adj3" fmla="val 4117"/>
            </a:avLst>
          </a:prstGeom>
          <a:solidFill>
            <a:srgbClr val="FFFF00"/>
          </a:solidFill>
          <a:ln>
            <a:solidFill>
              <a:srgbClr val="FF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tx1"/>
              </a:solidFill>
            </a:endParaRPr>
          </a:p>
        </p:txBody>
      </p:sp>
      <p:cxnSp>
        <p:nvCxnSpPr>
          <p:cNvPr id="7" name="Straight Connector 6"/>
          <p:cNvCxnSpPr/>
          <p:nvPr/>
        </p:nvCxnSpPr>
        <p:spPr>
          <a:xfrm flipV="1">
            <a:off x="1295400" y="0"/>
            <a:ext cx="5257800" cy="792161"/>
          </a:xfrm>
          <a:prstGeom prst="line">
            <a:avLst/>
          </a:prstGeom>
          <a:ln>
            <a:solidFill>
              <a:srgbClr val="FFFF00"/>
            </a:solidFill>
          </a:ln>
        </p:spPr>
        <p:style>
          <a:lnRef idx="2">
            <a:schemeClr val="accent1"/>
          </a:lnRef>
          <a:fillRef idx="0">
            <a:schemeClr val="accent1"/>
          </a:fillRef>
          <a:effectRef idx="1">
            <a:schemeClr val="accent1"/>
          </a:effectRef>
          <a:fontRef idx="minor">
            <a:schemeClr val="tx1"/>
          </a:fontRef>
        </p:style>
      </p:cxnSp>
      <p:cxnSp>
        <p:nvCxnSpPr>
          <p:cNvPr id="8" name="Straight Connector 7"/>
          <p:cNvCxnSpPr/>
          <p:nvPr/>
        </p:nvCxnSpPr>
        <p:spPr>
          <a:xfrm flipV="1">
            <a:off x="1676400" y="1462881"/>
            <a:ext cx="7391400" cy="304800"/>
          </a:xfrm>
          <a:prstGeom prst="line">
            <a:avLst/>
          </a:prstGeom>
          <a:ln>
            <a:solidFill>
              <a:srgbClr val="FFFF00"/>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V="1">
            <a:off x="1524000" y="548481"/>
            <a:ext cx="7527924" cy="700880"/>
          </a:xfrm>
          <a:prstGeom prst="line">
            <a:avLst/>
          </a:prstGeom>
          <a:ln>
            <a:solidFill>
              <a:srgbClr val="FFFF00"/>
            </a:solidFill>
          </a:ln>
        </p:spPr>
        <p:style>
          <a:lnRef idx="2">
            <a:schemeClr val="accent1"/>
          </a:lnRef>
          <a:fillRef idx="0">
            <a:schemeClr val="accent1"/>
          </a:fillRef>
          <a:effectRef idx="1">
            <a:schemeClr val="accent1"/>
          </a:effectRef>
          <a:fontRef idx="minor">
            <a:schemeClr val="tx1"/>
          </a:fontRef>
        </p:style>
      </p:cxnSp>
      <p:cxnSp>
        <p:nvCxnSpPr>
          <p:cNvPr id="14" name="Straight Connector 13"/>
          <p:cNvCxnSpPr/>
          <p:nvPr/>
        </p:nvCxnSpPr>
        <p:spPr>
          <a:xfrm>
            <a:off x="1752600" y="2301081"/>
            <a:ext cx="7391400" cy="1588"/>
          </a:xfrm>
          <a:prstGeom prst="line">
            <a:avLst/>
          </a:prstGeom>
          <a:ln>
            <a:solidFill>
              <a:srgbClr val="FFFF00"/>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a:off x="1187448" y="4572001"/>
            <a:ext cx="4679952" cy="639762"/>
          </a:xfrm>
          <a:prstGeom prst="line">
            <a:avLst/>
          </a:prstGeom>
          <a:ln>
            <a:solidFill>
              <a:srgbClr val="FFFF00"/>
            </a:solidFill>
          </a:ln>
        </p:spPr>
        <p:style>
          <a:lnRef idx="2">
            <a:schemeClr val="accent1"/>
          </a:lnRef>
          <a:fillRef idx="0">
            <a:schemeClr val="accent1"/>
          </a:fillRef>
          <a:effectRef idx="1">
            <a:schemeClr val="accent1"/>
          </a:effectRef>
          <a:fontRef idx="minor">
            <a:schemeClr val="tx1"/>
          </a:fontRef>
        </p:style>
      </p:cxnSp>
      <p:cxnSp>
        <p:nvCxnSpPr>
          <p:cNvPr id="24" name="Straight Connector 23"/>
          <p:cNvCxnSpPr/>
          <p:nvPr/>
        </p:nvCxnSpPr>
        <p:spPr>
          <a:xfrm>
            <a:off x="1679580" y="3444081"/>
            <a:ext cx="7472358" cy="381000"/>
          </a:xfrm>
          <a:prstGeom prst="line">
            <a:avLst/>
          </a:prstGeom>
          <a:ln>
            <a:solidFill>
              <a:srgbClr val="FFFF00"/>
            </a:solidFill>
          </a:ln>
        </p:spPr>
        <p:style>
          <a:lnRef idx="2">
            <a:schemeClr val="accent1"/>
          </a:lnRef>
          <a:fillRef idx="0">
            <a:schemeClr val="accent1"/>
          </a:fillRef>
          <a:effectRef idx="1">
            <a:schemeClr val="accent1"/>
          </a:effectRef>
          <a:fontRef idx="minor">
            <a:schemeClr val="tx1"/>
          </a:fontRef>
        </p:style>
      </p:cxnSp>
      <p:cxnSp>
        <p:nvCxnSpPr>
          <p:cNvPr id="25" name="Straight Connector 24"/>
          <p:cNvCxnSpPr/>
          <p:nvPr/>
        </p:nvCxnSpPr>
        <p:spPr>
          <a:xfrm>
            <a:off x="1511304" y="3977481"/>
            <a:ext cx="7688262" cy="700880"/>
          </a:xfrm>
          <a:prstGeom prst="line">
            <a:avLst/>
          </a:prstGeom>
          <a:ln>
            <a:solidFill>
              <a:srgbClr val="FFFF00"/>
            </a:solidFill>
          </a:ln>
        </p:spPr>
        <p:style>
          <a:lnRef idx="2">
            <a:schemeClr val="accent1"/>
          </a:lnRef>
          <a:fillRef idx="0">
            <a:schemeClr val="accent1"/>
          </a:fillRef>
          <a:effectRef idx="1">
            <a:schemeClr val="accent1"/>
          </a:effectRef>
          <a:fontRef idx="minor">
            <a:schemeClr val="tx1"/>
          </a:fontRef>
        </p:style>
      </p:cxnSp>
      <p:cxnSp>
        <p:nvCxnSpPr>
          <p:cNvPr id="26" name="Straight Connector 25"/>
          <p:cNvCxnSpPr/>
          <p:nvPr/>
        </p:nvCxnSpPr>
        <p:spPr>
          <a:xfrm>
            <a:off x="1752600" y="2834481"/>
            <a:ext cx="7359648" cy="167479"/>
          </a:xfrm>
          <a:prstGeom prst="line">
            <a:avLst/>
          </a:prstGeom>
          <a:ln>
            <a:solidFill>
              <a:srgbClr val="FFFF00"/>
            </a:solidFill>
          </a:ln>
        </p:spPr>
        <p:style>
          <a:lnRef idx="2">
            <a:schemeClr val="accent1"/>
          </a:lnRef>
          <a:fillRef idx="0">
            <a:schemeClr val="accent1"/>
          </a:fillRef>
          <a:effectRef idx="1">
            <a:schemeClr val="accent1"/>
          </a:effectRef>
          <a:fontRef idx="minor">
            <a:schemeClr val="tx1"/>
          </a:fontRef>
        </p:style>
      </p:cxnSp>
      <p:sp>
        <p:nvSpPr>
          <p:cNvPr id="13" name="TextBox 12"/>
          <p:cNvSpPr txBox="1"/>
          <p:nvPr/>
        </p:nvSpPr>
        <p:spPr>
          <a:xfrm rot="21090975">
            <a:off x="1295400" y="283500"/>
            <a:ext cx="2209800" cy="369332"/>
          </a:xfrm>
          <a:prstGeom prst="rect">
            <a:avLst/>
          </a:prstGeom>
          <a:noFill/>
        </p:spPr>
        <p:txBody>
          <a:bodyPr wrap="square" rtlCol="0">
            <a:spAutoFit/>
          </a:bodyPr>
          <a:lstStyle/>
          <a:p>
            <a:r>
              <a:rPr lang="en-US" dirty="0" smtClean="0">
                <a:solidFill>
                  <a:schemeClr val="accent6"/>
                </a:solidFill>
              </a:rPr>
              <a:t>- HAVE SINNED.</a:t>
            </a:r>
            <a:endParaRPr lang="en-US" dirty="0">
              <a:solidFill>
                <a:schemeClr val="accent6"/>
              </a:solidFill>
            </a:endParaRPr>
          </a:p>
        </p:txBody>
      </p:sp>
      <p:sp>
        <p:nvSpPr>
          <p:cNvPr id="16" name="TextBox 15"/>
          <p:cNvSpPr txBox="1"/>
          <p:nvPr/>
        </p:nvSpPr>
        <p:spPr>
          <a:xfrm rot="21300000">
            <a:off x="1438458" y="742293"/>
            <a:ext cx="3917190" cy="369332"/>
          </a:xfrm>
          <a:prstGeom prst="rect">
            <a:avLst/>
          </a:prstGeom>
          <a:noFill/>
        </p:spPr>
        <p:txBody>
          <a:bodyPr wrap="square" rtlCol="0">
            <a:spAutoFit/>
          </a:bodyPr>
          <a:lstStyle/>
          <a:p>
            <a:r>
              <a:rPr lang="en-US" dirty="0" smtClean="0">
                <a:solidFill>
                  <a:schemeClr val="accent6"/>
                </a:solidFill>
              </a:rPr>
              <a:t>- MUST GIVE AN ACCOUNT TO GOD.</a:t>
            </a:r>
            <a:endParaRPr lang="en-US" dirty="0">
              <a:solidFill>
                <a:schemeClr val="accent6"/>
              </a:solidFill>
            </a:endParaRPr>
          </a:p>
        </p:txBody>
      </p:sp>
      <p:sp>
        <p:nvSpPr>
          <p:cNvPr id="18" name="TextBox 17"/>
          <p:cNvSpPr txBox="1"/>
          <p:nvPr/>
        </p:nvSpPr>
        <p:spPr>
          <a:xfrm rot="21069094">
            <a:off x="2892844" y="69126"/>
            <a:ext cx="2063299" cy="338554"/>
          </a:xfrm>
          <a:prstGeom prst="rect">
            <a:avLst/>
          </a:prstGeom>
          <a:noFill/>
        </p:spPr>
        <p:txBody>
          <a:bodyPr wrap="square" rtlCol="0">
            <a:spAutoFit/>
          </a:bodyPr>
          <a:lstStyle/>
          <a:p>
            <a:r>
              <a:rPr lang="en-US" sz="1600" dirty="0" smtClean="0">
                <a:solidFill>
                  <a:schemeClr val="bg1"/>
                </a:solidFill>
              </a:rPr>
              <a:t>Rom. 3:23; Eccl. 7:20</a:t>
            </a:r>
            <a:endParaRPr lang="en-US" sz="1600" dirty="0">
              <a:solidFill>
                <a:schemeClr val="bg1"/>
              </a:solidFill>
            </a:endParaRPr>
          </a:p>
        </p:txBody>
      </p:sp>
      <p:sp>
        <p:nvSpPr>
          <p:cNvPr id="19" name="TextBox 18"/>
          <p:cNvSpPr txBox="1"/>
          <p:nvPr/>
        </p:nvSpPr>
        <p:spPr>
          <a:xfrm rot="21480000">
            <a:off x="1614672" y="1357018"/>
            <a:ext cx="3917190" cy="369332"/>
          </a:xfrm>
          <a:prstGeom prst="rect">
            <a:avLst/>
          </a:prstGeom>
          <a:noFill/>
        </p:spPr>
        <p:txBody>
          <a:bodyPr wrap="square" rtlCol="0">
            <a:spAutoFit/>
          </a:bodyPr>
          <a:lstStyle/>
          <a:p>
            <a:r>
              <a:rPr lang="en-US" dirty="0" smtClean="0">
                <a:solidFill>
                  <a:schemeClr val="accent6"/>
                </a:solidFill>
              </a:rPr>
              <a:t>- MUST OBEY THE GOSPEL OF CHRIST.</a:t>
            </a:r>
            <a:endParaRPr lang="en-US" dirty="0">
              <a:solidFill>
                <a:schemeClr val="accent6"/>
              </a:solidFill>
            </a:endParaRPr>
          </a:p>
        </p:txBody>
      </p:sp>
      <p:sp>
        <p:nvSpPr>
          <p:cNvPr id="20" name="TextBox 19"/>
          <p:cNvSpPr txBox="1"/>
          <p:nvPr/>
        </p:nvSpPr>
        <p:spPr>
          <a:xfrm rot="21420000">
            <a:off x="5341906" y="1214518"/>
            <a:ext cx="3599361" cy="338554"/>
          </a:xfrm>
          <a:prstGeom prst="rect">
            <a:avLst/>
          </a:prstGeom>
          <a:noFill/>
        </p:spPr>
        <p:txBody>
          <a:bodyPr wrap="square" rtlCol="0">
            <a:spAutoFit/>
          </a:bodyPr>
          <a:lstStyle/>
          <a:p>
            <a:r>
              <a:rPr lang="en-US" sz="1600" dirty="0" smtClean="0">
                <a:solidFill>
                  <a:schemeClr val="bg1"/>
                </a:solidFill>
              </a:rPr>
              <a:t>Heb. 5:8-9; 1 Pt. 4:17-18; 2 Thess. 1:8-9</a:t>
            </a:r>
            <a:endParaRPr lang="en-US" sz="1600" dirty="0">
              <a:solidFill>
                <a:schemeClr val="bg1"/>
              </a:solidFill>
            </a:endParaRPr>
          </a:p>
        </p:txBody>
      </p:sp>
      <p:sp>
        <p:nvSpPr>
          <p:cNvPr id="36" name="TextBox 35"/>
          <p:cNvSpPr txBox="1"/>
          <p:nvPr/>
        </p:nvSpPr>
        <p:spPr>
          <a:xfrm rot="21300000">
            <a:off x="5189506" y="434718"/>
            <a:ext cx="3599361" cy="338554"/>
          </a:xfrm>
          <a:prstGeom prst="rect">
            <a:avLst/>
          </a:prstGeom>
          <a:noFill/>
        </p:spPr>
        <p:txBody>
          <a:bodyPr wrap="square" rtlCol="0">
            <a:spAutoFit/>
          </a:bodyPr>
          <a:lstStyle/>
          <a:p>
            <a:r>
              <a:rPr lang="en-US" sz="1600" dirty="0" smtClean="0">
                <a:solidFill>
                  <a:schemeClr val="bg1"/>
                </a:solidFill>
              </a:rPr>
              <a:t>2 Cor. 5:10-11; Rom. 14:10-12; Mt. 12:36</a:t>
            </a:r>
            <a:endParaRPr lang="en-US" sz="1600" dirty="0">
              <a:solidFill>
                <a:schemeClr val="bg1"/>
              </a:solidFill>
            </a:endParaRPr>
          </a:p>
        </p:txBody>
      </p:sp>
      <p:sp>
        <p:nvSpPr>
          <p:cNvPr id="21" name="Rounded Rectangle 20"/>
          <p:cNvSpPr/>
          <p:nvPr/>
        </p:nvSpPr>
        <p:spPr>
          <a:xfrm>
            <a:off x="2879083" y="1996281"/>
            <a:ext cx="5045717" cy="2438401"/>
          </a:xfrm>
          <a:prstGeom prst="roundRect">
            <a:avLst/>
          </a:prstGeom>
          <a:solidFill>
            <a:schemeClr val="tx1"/>
          </a:solidFill>
          <a:ln>
            <a:solidFill>
              <a:srgbClr val="008000"/>
            </a:solidFill>
          </a:ln>
        </p:spPr>
        <p:style>
          <a:lnRef idx="1">
            <a:schemeClr val="accent1"/>
          </a:lnRef>
          <a:fillRef idx="3">
            <a:schemeClr val="accent1"/>
          </a:fillRef>
          <a:effectRef idx="2">
            <a:schemeClr val="accent1"/>
          </a:effectRef>
          <a:fontRef idx="minor">
            <a:schemeClr val="lt1"/>
          </a:fontRef>
        </p:style>
        <p:txBody>
          <a:bodyPr rtlCol="0" anchor="ctr"/>
          <a:lstStyle/>
          <a:p>
            <a:r>
              <a:rPr lang="en-US" sz="2000" b="1" u="sng" dirty="0" smtClean="0">
                <a:solidFill>
                  <a:schemeClr val="bg1"/>
                </a:solidFill>
              </a:rPr>
              <a:t>1 Peter 4:17-18.</a:t>
            </a:r>
            <a:endParaRPr lang="en-US" sz="2000" u="sng" dirty="0" smtClean="0">
              <a:solidFill>
                <a:schemeClr val="bg1"/>
              </a:solidFill>
            </a:endParaRPr>
          </a:p>
          <a:p>
            <a:r>
              <a:rPr lang="en-US" sz="2000" dirty="0" smtClean="0"/>
              <a:t>For the time has come for judgment to begin at the house of God; and if it begins with us first, what will be the end of those who do not obey the gospel of God?  </a:t>
            </a:r>
            <a:r>
              <a:rPr lang="en-US" sz="2000" baseline="30000" dirty="0" smtClean="0"/>
              <a:t>18</a:t>
            </a:r>
            <a:r>
              <a:rPr lang="en-US" sz="2000" dirty="0" smtClean="0"/>
              <a:t> Now  “ If the righteous one is scarcely saved, Where will the ungodly and the sinner appear?”</a:t>
            </a:r>
            <a:endParaRPr lang="en-US" sz="2000" dirty="0" smtClean="0">
              <a:solidFill>
                <a:schemeClr val="bg1"/>
              </a:solidFill>
            </a:endParaRPr>
          </a:p>
        </p:txBody>
      </p:sp>
    </p:spTree>
  </p:cSld>
  <p:clrMapOvr>
    <a:masterClrMapping/>
  </p:clrMapOvr>
  <p:transition>
    <p:fade/>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 name="Chord 32"/>
          <p:cNvSpPr/>
          <p:nvPr/>
        </p:nvSpPr>
        <p:spPr>
          <a:xfrm flipH="1">
            <a:off x="-2100261" y="2"/>
            <a:ext cx="3779840" cy="5140328"/>
          </a:xfrm>
          <a:prstGeom prst="chord">
            <a:avLst>
              <a:gd name="adj1" fmla="val 5412151"/>
              <a:gd name="adj2" fmla="val 16200000"/>
            </a:avLst>
          </a:prstGeom>
          <a:gradFill flip="none" rotWithShape="1">
            <a:gsLst>
              <a:gs pos="99000">
                <a:srgbClr val="FF6600"/>
              </a:gs>
              <a:gs pos="1000">
                <a:srgbClr val="FFFF00"/>
              </a:gs>
            </a:gsLst>
            <a:lin ang="0" scaled="1"/>
            <a:tileRect/>
          </a:gra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 name="TextBox 3"/>
          <p:cNvSpPr txBox="1"/>
          <p:nvPr/>
        </p:nvSpPr>
        <p:spPr>
          <a:xfrm>
            <a:off x="-228600" y="243681"/>
            <a:ext cx="1447800" cy="4524315"/>
          </a:xfrm>
          <a:prstGeom prst="rect">
            <a:avLst/>
          </a:prstGeom>
          <a:noFill/>
          <a:ln>
            <a:noFill/>
          </a:ln>
        </p:spPr>
        <p:txBody>
          <a:bodyPr wrap="square" rtlCol="0">
            <a:spAutoFit/>
          </a:bodyPr>
          <a:lstStyle/>
          <a:p>
            <a:pPr algn="ctr"/>
            <a:r>
              <a:rPr lang="en-US" sz="9600" b="1" dirty="0" smtClean="0"/>
              <a:t>A</a:t>
            </a:r>
          </a:p>
          <a:p>
            <a:pPr algn="ctr"/>
            <a:r>
              <a:rPr lang="en-US" sz="9600" b="1" dirty="0" smtClean="0"/>
              <a:t>L</a:t>
            </a:r>
          </a:p>
          <a:p>
            <a:pPr algn="ctr"/>
            <a:r>
              <a:rPr lang="en-US" sz="9600" b="1" dirty="0" smtClean="0"/>
              <a:t>L</a:t>
            </a:r>
            <a:endParaRPr lang="en-US" sz="9600" b="1" dirty="0"/>
          </a:p>
        </p:txBody>
      </p:sp>
      <p:sp>
        <p:nvSpPr>
          <p:cNvPr id="5" name="Block Arc 4"/>
          <p:cNvSpPr/>
          <p:nvPr/>
        </p:nvSpPr>
        <p:spPr>
          <a:xfrm rot="5400000">
            <a:off x="-2605881" y="853283"/>
            <a:ext cx="5211763" cy="3505201"/>
          </a:xfrm>
          <a:prstGeom prst="blockArc">
            <a:avLst>
              <a:gd name="adj1" fmla="val 10789278"/>
              <a:gd name="adj2" fmla="val 11317"/>
              <a:gd name="adj3" fmla="val 4117"/>
            </a:avLst>
          </a:prstGeom>
          <a:solidFill>
            <a:srgbClr val="FFFF00"/>
          </a:solidFill>
          <a:ln>
            <a:solidFill>
              <a:srgbClr val="FF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tx1"/>
              </a:solidFill>
            </a:endParaRPr>
          </a:p>
        </p:txBody>
      </p:sp>
      <p:cxnSp>
        <p:nvCxnSpPr>
          <p:cNvPr id="7" name="Straight Connector 6"/>
          <p:cNvCxnSpPr/>
          <p:nvPr/>
        </p:nvCxnSpPr>
        <p:spPr>
          <a:xfrm flipV="1">
            <a:off x="1295400" y="0"/>
            <a:ext cx="5257800" cy="792161"/>
          </a:xfrm>
          <a:prstGeom prst="line">
            <a:avLst/>
          </a:prstGeom>
          <a:ln>
            <a:solidFill>
              <a:srgbClr val="FFFF00"/>
            </a:solidFill>
          </a:ln>
        </p:spPr>
        <p:style>
          <a:lnRef idx="2">
            <a:schemeClr val="accent1"/>
          </a:lnRef>
          <a:fillRef idx="0">
            <a:schemeClr val="accent1"/>
          </a:fillRef>
          <a:effectRef idx="1">
            <a:schemeClr val="accent1"/>
          </a:effectRef>
          <a:fontRef idx="minor">
            <a:schemeClr val="tx1"/>
          </a:fontRef>
        </p:style>
      </p:cxnSp>
      <p:cxnSp>
        <p:nvCxnSpPr>
          <p:cNvPr id="8" name="Straight Connector 7"/>
          <p:cNvCxnSpPr/>
          <p:nvPr/>
        </p:nvCxnSpPr>
        <p:spPr>
          <a:xfrm flipV="1">
            <a:off x="1676400" y="1462881"/>
            <a:ext cx="7391400" cy="304800"/>
          </a:xfrm>
          <a:prstGeom prst="line">
            <a:avLst/>
          </a:prstGeom>
          <a:ln>
            <a:solidFill>
              <a:srgbClr val="FFFF00"/>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V="1">
            <a:off x="1524000" y="548481"/>
            <a:ext cx="7527924" cy="700880"/>
          </a:xfrm>
          <a:prstGeom prst="line">
            <a:avLst/>
          </a:prstGeom>
          <a:ln>
            <a:solidFill>
              <a:srgbClr val="FFFF00"/>
            </a:solidFill>
          </a:ln>
        </p:spPr>
        <p:style>
          <a:lnRef idx="2">
            <a:schemeClr val="accent1"/>
          </a:lnRef>
          <a:fillRef idx="0">
            <a:schemeClr val="accent1"/>
          </a:fillRef>
          <a:effectRef idx="1">
            <a:schemeClr val="accent1"/>
          </a:effectRef>
          <a:fontRef idx="minor">
            <a:schemeClr val="tx1"/>
          </a:fontRef>
        </p:style>
      </p:cxnSp>
      <p:cxnSp>
        <p:nvCxnSpPr>
          <p:cNvPr id="14" name="Straight Connector 13"/>
          <p:cNvCxnSpPr/>
          <p:nvPr/>
        </p:nvCxnSpPr>
        <p:spPr>
          <a:xfrm>
            <a:off x="1752600" y="2301081"/>
            <a:ext cx="7391400" cy="1588"/>
          </a:xfrm>
          <a:prstGeom prst="line">
            <a:avLst/>
          </a:prstGeom>
          <a:ln>
            <a:solidFill>
              <a:srgbClr val="FFFF00"/>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a:off x="1187448" y="4572001"/>
            <a:ext cx="4679952" cy="639762"/>
          </a:xfrm>
          <a:prstGeom prst="line">
            <a:avLst/>
          </a:prstGeom>
          <a:ln>
            <a:solidFill>
              <a:srgbClr val="FFFF00"/>
            </a:solidFill>
          </a:ln>
        </p:spPr>
        <p:style>
          <a:lnRef idx="2">
            <a:schemeClr val="accent1"/>
          </a:lnRef>
          <a:fillRef idx="0">
            <a:schemeClr val="accent1"/>
          </a:fillRef>
          <a:effectRef idx="1">
            <a:schemeClr val="accent1"/>
          </a:effectRef>
          <a:fontRef idx="minor">
            <a:schemeClr val="tx1"/>
          </a:fontRef>
        </p:style>
      </p:cxnSp>
      <p:cxnSp>
        <p:nvCxnSpPr>
          <p:cNvPr id="24" name="Straight Connector 23"/>
          <p:cNvCxnSpPr/>
          <p:nvPr/>
        </p:nvCxnSpPr>
        <p:spPr>
          <a:xfrm>
            <a:off x="1679580" y="3444081"/>
            <a:ext cx="7472358" cy="381000"/>
          </a:xfrm>
          <a:prstGeom prst="line">
            <a:avLst/>
          </a:prstGeom>
          <a:ln>
            <a:solidFill>
              <a:srgbClr val="FFFF00"/>
            </a:solidFill>
          </a:ln>
        </p:spPr>
        <p:style>
          <a:lnRef idx="2">
            <a:schemeClr val="accent1"/>
          </a:lnRef>
          <a:fillRef idx="0">
            <a:schemeClr val="accent1"/>
          </a:fillRef>
          <a:effectRef idx="1">
            <a:schemeClr val="accent1"/>
          </a:effectRef>
          <a:fontRef idx="minor">
            <a:schemeClr val="tx1"/>
          </a:fontRef>
        </p:style>
      </p:cxnSp>
      <p:cxnSp>
        <p:nvCxnSpPr>
          <p:cNvPr id="25" name="Straight Connector 24"/>
          <p:cNvCxnSpPr/>
          <p:nvPr/>
        </p:nvCxnSpPr>
        <p:spPr>
          <a:xfrm>
            <a:off x="1511304" y="3977481"/>
            <a:ext cx="7688262" cy="700880"/>
          </a:xfrm>
          <a:prstGeom prst="line">
            <a:avLst/>
          </a:prstGeom>
          <a:ln>
            <a:solidFill>
              <a:srgbClr val="FFFF00"/>
            </a:solidFill>
          </a:ln>
        </p:spPr>
        <p:style>
          <a:lnRef idx="2">
            <a:schemeClr val="accent1"/>
          </a:lnRef>
          <a:fillRef idx="0">
            <a:schemeClr val="accent1"/>
          </a:fillRef>
          <a:effectRef idx="1">
            <a:schemeClr val="accent1"/>
          </a:effectRef>
          <a:fontRef idx="minor">
            <a:schemeClr val="tx1"/>
          </a:fontRef>
        </p:style>
      </p:cxnSp>
      <p:cxnSp>
        <p:nvCxnSpPr>
          <p:cNvPr id="26" name="Straight Connector 25"/>
          <p:cNvCxnSpPr/>
          <p:nvPr/>
        </p:nvCxnSpPr>
        <p:spPr>
          <a:xfrm>
            <a:off x="1752600" y="2834481"/>
            <a:ext cx="7359648" cy="167479"/>
          </a:xfrm>
          <a:prstGeom prst="line">
            <a:avLst/>
          </a:prstGeom>
          <a:ln>
            <a:solidFill>
              <a:srgbClr val="FFFF00"/>
            </a:solidFill>
          </a:ln>
        </p:spPr>
        <p:style>
          <a:lnRef idx="2">
            <a:schemeClr val="accent1"/>
          </a:lnRef>
          <a:fillRef idx="0">
            <a:schemeClr val="accent1"/>
          </a:fillRef>
          <a:effectRef idx="1">
            <a:schemeClr val="accent1"/>
          </a:effectRef>
          <a:fontRef idx="minor">
            <a:schemeClr val="tx1"/>
          </a:fontRef>
        </p:style>
      </p:cxnSp>
      <p:sp>
        <p:nvSpPr>
          <p:cNvPr id="13" name="TextBox 12"/>
          <p:cNvSpPr txBox="1"/>
          <p:nvPr/>
        </p:nvSpPr>
        <p:spPr>
          <a:xfrm rot="21090975">
            <a:off x="1295400" y="283500"/>
            <a:ext cx="2209800" cy="369332"/>
          </a:xfrm>
          <a:prstGeom prst="rect">
            <a:avLst/>
          </a:prstGeom>
          <a:noFill/>
        </p:spPr>
        <p:txBody>
          <a:bodyPr wrap="square" rtlCol="0">
            <a:spAutoFit/>
          </a:bodyPr>
          <a:lstStyle/>
          <a:p>
            <a:r>
              <a:rPr lang="en-US" dirty="0" smtClean="0">
                <a:solidFill>
                  <a:schemeClr val="accent6"/>
                </a:solidFill>
              </a:rPr>
              <a:t>- HAVE SINNED.</a:t>
            </a:r>
            <a:endParaRPr lang="en-US" dirty="0">
              <a:solidFill>
                <a:schemeClr val="accent6"/>
              </a:solidFill>
            </a:endParaRPr>
          </a:p>
        </p:txBody>
      </p:sp>
      <p:sp>
        <p:nvSpPr>
          <p:cNvPr id="16" name="TextBox 15"/>
          <p:cNvSpPr txBox="1"/>
          <p:nvPr/>
        </p:nvSpPr>
        <p:spPr>
          <a:xfrm rot="21300000">
            <a:off x="1438458" y="742293"/>
            <a:ext cx="3917190" cy="369332"/>
          </a:xfrm>
          <a:prstGeom prst="rect">
            <a:avLst/>
          </a:prstGeom>
          <a:noFill/>
        </p:spPr>
        <p:txBody>
          <a:bodyPr wrap="square" rtlCol="0">
            <a:spAutoFit/>
          </a:bodyPr>
          <a:lstStyle/>
          <a:p>
            <a:r>
              <a:rPr lang="en-US" dirty="0" smtClean="0">
                <a:solidFill>
                  <a:schemeClr val="accent6"/>
                </a:solidFill>
              </a:rPr>
              <a:t>- MUST GIVE AN ACCOUNT TO GOD.</a:t>
            </a:r>
            <a:endParaRPr lang="en-US" dirty="0">
              <a:solidFill>
                <a:schemeClr val="accent6"/>
              </a:solidFill>
            </a:endParaRPr>
          </a:p>
        </p:txBody>
      </p:sp>
      <p:sp>
        <p:nvSpPr>
          <p:cNvPr id="18" name="TextBox 17"/>
          <p:cNvSpPr txBox="1"/>
          <p:nvPr/>
        </p:nvSpPr>
        <p:spPr>
          <a:xfrm rot="21069094">
            <a:off x="2892844" y="69126"/>
            <a:ext cx="2063299" cy="338554"/>
          </a:xfrm>
          <a:prstGeom prst="rect">
            <a:avLst/>
          </a:prstGeom>
          <a:noFill/>
        </p:spPr>
        <p:txBody>
          <a:bodyPr wrap="square" rtlCol="0">
            <a:spAutoFit/>
          </a:bodyPr>
          <a:lstStyle/>
          <a:p>
            <a:r>
              <a:rPr lang="en-US" sz="1600" dirty="0" smtClean="0">
                <a:solidFill>
                  <a:schemeClr val="bg1"/>
                </a:solidFill>
              </a:rPr>
              <a:t>Rom. 3:23; Eccl. 7:20</a:t>
            </a:r>
            <a:endParaRPr lang="en-US" sz="1600" dirty="0">
              <a:solidFill>
                <a:schemeClr val="bg1"/>
              </a:solidFill>
            </a:endParaRPr>
          </a:p>
        </p:txBody>
      </p:sp>
      <p:sp>
        <p:nvSpPr>
          <p:cNvPr id="19" name="TextBox 18"/>
          <p:cNvSpPr txBox="1"/>
          <p:nvPr/>
        </p:nvSpPr>
        <p:spPr>
          <a:xfrm rot="21480000">
            <a:off x="1614672" y="1357018"/>
            <a:ext cx="3917190" cy="369332"/>
          </a:xfrm>
          <a:prstGeom prst="rect">
            <a:avLst/>
          </a:prstGeom>
          <a:noFill/>
        </p:spPr>
        <p:txBody>
          <a:bodyPr wrap="square" rtlCol="0">
            <a:spAutoFit/>
          </a:bodyPr>
          <a:lstStyle/>
          <a:p>
            <a:r>
              <a:rPr lang="en-US" dirty="0" smtClean="0">
                <a:solidFill>
                  <a:schemeClr val="accent6"/>
                </a:solidFill>
              </a:rPr>
              <a:t>- MUST OBEY THE GOSPEL OF CHRIST.</a:t>
            </a:r>
            <a:endParaRPr lang="en-US" dirty="0">
              <a:solidFill>
                <a:schemeClr val="accent6"/>
              </a:solidFill>
            </a:endParaRPr>
          </a:p>
        </p:txBody>
      </p:sp>
      <p:sp>
        <p:nvSpPr>
          <p:cNvPr id="20" name="TextBox 19"/>
          <p:cNvSpPr txBox="1"/>
          <p:nvPr/>
        </p:nvSpPr>
        <p:spPr>
          <a:xfrm rot="21420000">
            <a:off x="5341906" y="1214518"/>
            <a:ext cx="3599361" cy="338554"/>
          </a:xfrm>
          <a:prstGeom prst="rect">
            <a:avLst/>
          </a:prstGeom>
          <a:noFill/>
        </p:spPr>
        <p:txBody>
          <a:bodyPr wrap="square" rtlCol="0">
            <a:spAutoFit/>
          </a:bodyPr>
          <a:lstStyle/>
          <a:p>
            <a:r>
              <a:rPr lang="en-US" sz="1600" dirty="0" smtClean="0">
                <a:solidFill>
                  <a:schemeClr val="bg1"/>
                </a:solidFill>
              </a:rPr>
              <a:t>Heb. 5:8-9; 1 Pt. 4:17-18; 2 Thess. 1:8-9</a:t>
            </a:r>
            <a:endParaRPr lang="en-US" sz="1600" dirty="0">
              <a:solidFill>
                <a:schemeClr val="bg1"/>
              </a:solidFill>
            </a:endParaRPr>
          </a:p>
        </p:txBody>
      </p:sp>
      <p:sp>
        <p:nvSpPr>
          <p:cNvPr id="36" name="TextBox 35"/>
          <p:cNvSpPr txBox="1"/>
          <p:nvPr/>
        </p:nvSpPr>
        <p:spPr>
          <a:xfrm rot="21300000">
            <a:off x="5189506" y="434718"/>
            <a:ext cx="3599361" cy="338554"/>
          </a:xfrm>
          <a:prstGeom prst="rect">
            <a:avLst/>
          </a:prstGeom>
          <a:noFill/>
        </p:spPr>
        <p:txBody>
          <a:bodyPr wrap="square" rtlCol="0">
            <a:spAutoFit/>
          </a:bodyPr>
          <a:lstStyle/>
          <a:p>
            <a:r>
              <a:rPr lang="en-US" sz="1600" dirty="0" smtClean="0">
                <a:solidFill>
                  <a:schemeClr val="bg1"/>
                </a:solidFill>
              </a:rPr>
              <a:t>2 Cor. 5:10-11; Rom. 14:10-12; Mt. 12:36</a:t>
            </a:r>
            <a:endParaRPr lang="en-US" sz="1600" dirty="0">
              <a:solidFill>
                <a:schemeClr val="bg1"/>
              </a:solidFill>
            </a:endParaRPr>
          </a:p>
        </p:txBody>
      </p:sp>
      <p:sp>
        <p:nvSpPr>
          <p:cNvPr id="21" name="Rounded Rectangle 20"/>
          <p:cNvSpPr/>
          <p:nvPr/>
        </p:nvSpPr>
        <p:spPr>
          <a:xfrm>
            <a:off x="2879083" y="1996281"/>
            <a:ext cx="5045717" cy="2438401"/>
          </a:xfrm>
          <a:prstGeom prst="roundRect">
            <a:avLst/>
          </a:prstGeom>
          <a:solidFill>
            <a:schemeClr val="tx1"/>
          </a:solidFill>
          <a:ln>
            <a:solidFill>
              <a:srgbClr val="008000"/>
            </a:solidFill>
          </a:ln>
        </p:spPr>
        <p:style>
          <a:lnRef idx="1">
            <a:schemeClr val="accent1"/>
          </a:lnRef>
          <a:fillRef idx="3">
            <a:schemeClr val="accent1"/>
          </a:fillRef>
          <a:effectRef idx="2">
            <a:schemeClr val="accent1"/>
          </a:effectRef>
          <a:fontRef idx="minor">
            <a:schemeClr val="lt1"/>
          </a:fontRef>
        </p:style>
        <p:txBody>
          <a:bodyPr rtlCol="0" anchor="ctr"/>
          <a:lstStyle/>
          <a:p>
            <a:r>
              <a:rPr lang="en-US" sz="2000" b="1" u="sng" dirty="0" smtClean="0">
                <a:solidFill>
                  <a:schemeClr val="bg1"/>
                </a:solidFill>
              </a:rPr>
              <a:t>2 Thessalonians 1:8-9.</a:t>
            </a:r>
            <a:endParaRPr lang="en-US" sz="2000" u="sng" dirty="0" smtClean="0">
              <a:solidFill>
                <a:schemeClr val="bg1"/>
              </a:solidFill>
            </a:endParaRPr>
          </a:p>
          <a:p>
            <a:r>
              <a:rPr lang="en-US" sz="2000" dirty="0" smtClean="0"/>
              <a:t>In flaming fire taking vengeance on those who do not know God, and on those who do not obey the gospel of our Lord Jesus Christ. </a:t>
            </a:r>
            <a:r>
              <a:rPr lang="en-US" sz="2000" baseline="30000" dirty="0" smtClean="0"/>
              <a:t>9 </a:t>
            </a:r>
            <a:r>
              <a:rPr lang="en-US" sz="2000" dirty="0" smtClean="0"/>
              <a:t>These shall be punished with everlasting destruction from the presence of the Lord and from the glory of His power</a:t>
            </a:r>
            <a:endParaRPr lang="en-US" sz="2000" dirty="0" smtClean="0">
              <a:solidFill>
                <a:schemeClr val="bg1"/>
              </a:solidFill>
            </a:endParaRPr>
          </a:p>
        </p:txBody>
      </p:sp>
    </p:spTree>
  </p:cSld>
  <p:clrMapOvr>
    <a:masterClrMapping/>
  </p:clrMapOvr>
  <p:transition>
    <p:fade/>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 name="Chord 32"/>
          <p:cNvSpPr/>
          <p:nvPr/>
        </p:nvSpPr>
        <p:spPr>
          <a:xfrm flipH="1">
            <a:off x="-2100261" y="2"/>
            <a:ext cx="3779840" cy="5140328"/>
          </a:xfrm>
          <a:prstGeom prst="chord">
            <a:avLst>
              <a:gd name="adj1" fmla="val 5412151"/>
              <a:gd name="adj2" fmla="val 16200000"/>
            </a:avLst>
          </a:prstGeom>
          <a:gradFill flip="none" rotWithShape="1">
            <a:gsLst>
              <a:gs pos="99000">
                <a:srgbClr val="FF6600"/>
              </a:gs>
              <a:gs pos="1000">
                <a:srgbClr val="FFFF00"/>
              </a:gs>
            </a:gsLst>
            <a:lin ang="0" scaled="1"/>
            <a:tileRect/>
          </a:gra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 name="TextBox 3"/>
          <p:cNvSpPr txBox="1"/>
          <p:nvPr/>
        </p:nvSpPr>
        <p:spPr>
          <a:xfrm>
            <a:off x="-228600" y="243681"/>
            <a:ext cx="1447800" cy="4524315"/>
          </a:xfrm>
          <a:prstGeom prst="rect">
            <a:avLst/>
          </a:prstGeom>
          <a:noFill/>
          <a:ln>
            <a:noFill/>
          </a:ln>
        </p:spPr>
        <p:txBody>
          <a:bodyPr wrap="square" rtlCol="0">
            <a:spAutoFit/>
          </a:bodyPr>
          <a:lstStyle/>
          <a:p>
            <a:pPr algn="ctr"/>
            <a:r>
              <a:rPr lang="en-US" sz="9600" b="1" dirty="0" smtClean="0"/>
              <a:t>A</a:t>
            </a:r>
          </a:p>
          <a:p>
            <a:pPr algn="ctr"/>
            <a:r>
              <a:rPr lang="en-US" sz="9600" b="1" dirty="0" smtClean="0"/>
              <a:t>L</a:t>
            </a:r>
          </a:p>
          <a:p>
            <a:pPr algn="ctr"/>
            <a:r>
              <a:rPr lang="en-US" sz="9600" b="1" dirty="0" smtClean="0"/>
              <a:t>L</a:t>
            </a:r>
            <a:endParaRPr lang="en-US" sz="9600" b="1" dirty="0"/>
          </a:p>
        </p:txBody>
      </p:sp>
      <p:sp>
        <p:nvSpPr>
          <p:cNvPr id="5" name="Block Arc 4"/>
          <p:cNvSpPr/>
          <p:nvPr/>
        </p:nvSpPr>
        <p:spPr>
          <a:xfrm rot="5400000">
            <a:off x="-2605881" y="853283"/>
            <a:ext cx="5211763" cy="3505201"/>
          </a:xfrm>
          <a:prstGeom prst="blockArc">
            <a:avLst>
              <a:gd name="adj1" fmla="val 10789278"/>
              <a:gd name="adj2" fmla="val 11317"/>
              <a:gd name="adj3" fmla="val 4117"/>
            </a:avLst>
          </a:prstGeom>
          <a:solidFill>
            <a:srgbClr val="FFFF00"/>
          </a:solidFill>
          <a:ln>
            <a:solidFill>
              <a:srgbClr val="FF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tx1"/>
              </a:solidFill>
            </a:endParaRPr>
          </a:p>
        </p:txBody>
      </p:sp>
      <p:cxnSp>
        <p:nvCxnSpPr>
          <p:cNvPr id="7" name="Straight Connector 6"/>
          <p:cNvCxnSpPr/>
          <p:nvPr/>
        </p:nvCxnSpPr>
        <p:spPr>
          <a:xfrm flipV="1">
            <a:off x="1295400" y="0"/>
            <a:ext cx="5257800" cy="792161"/>
          </a:xfrm>
          <a:prstGeom prst="line">
            <a:avLst/>
          </a:prstGeom>
          <a:ln>
            <a:solidFill>
              <a:srgbClr val="FFFF00"/>
            </a:solidFill>
          </a:ln>
        </p:spPr>
        <p:style>
          <a:lnRef idx="2">
            <a:schemeClr val="accent1"/>
          </a:lnRef>
          <a:fillRef idx="0">
            <a:schemeClr val="accent1"/>
          </a:fillRef>
          <a:effectRef idx="1">
            <a:schemeClr val="accent1"/>
          </a:effectRef>
          <a:fontRef idx="minor">
            <a:schemeClr val="tx1"/>
          </a:fontRef>
        </p:style>
      </p:cxnSp>
      <p:cxnSp>
        <p:nvCxnSpPr>
          <p:cNvPr id="8" name="Straight Connector 7"/>
          <p:cNvCxnSpPr/>
          <p:nvPr/>
        </p:nvCxnSpPr>
        <p:spPr>
          <a:xfrm flipV="1">
            <a:off x="1676400" y="1462881"/>
            <a:ext cx="7391400" cy="304800"/>
          </a:xfrm>
          <a:prstGeom prst="line">
            <a:avLst/>
          </a:prstGeom>
          <a:ln>
            <a:solidFill>
              <a:srgbClr val="FFFF00"/>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V="1">
            <a:off x="1524000" y="548481"/>
            <a:ext cx="7527924" cy="700880"/>
          </a:xfrm>
          <a:prstGeom prst="line">
            <a:avLst/>
          </a:prstGeom>
          <a:ln>
            <a:solidFill>
              <a:srgbClr val="FFFF00"/>
            </a:solidFill>
          </a:ln>
        </p:spPr>
        <p:style>
          <a:lnRef idx="2">
            <a:schemeClr val="accent1"/>
          </a:lnRef>
          <a:fillRef idx="0">
            <a:schemeClr val="accent1"/>
          </a:fillRef>
          <a:effectRef idx="1">
            <a:schemeClr val="accent1"/>
          </a:effectRef>
          <a:fontRef idx="minor">
            <a:schemeClr val="tx1"/>
          </a:fontRef>
        </p:style>
      </p:cxnSp>
      <p:cxnSp>
        <p:nvCxnSpPr>
          <p:cNvPr id="14" name="Straight Connector 13"/>
          <p:cNvCxnSpPr/>
          <p:nvPr/>
        </p:nvCxnSpPr>
        <p:spPr>
          <a:xfrm>
            <a:off x="1752600" y="2301081"/>
            <a:ext cx="7391400" cy="1588"/>
          </a:xfrm>
          <a:prstGeom prst="line">
            <a:avLst/>
          </a:prstGeom>
          <a:ln>
            <a:solidFill>
              <a:srgbClr val="FFFF00"/>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a:off x="1187448" y="4572001"/>
            <a:ext cx="4679952" cy="639762"/>
          </a:xfrm>
          <a:prstGeom prst="line">
            <a:avLst/>
          </a:prstGeom>
          <a:ln>
            <a:solidFill>
              <a:srgbClr val="FFFF00"/>
            </a:solidFill>
          </a:ln>
        </p:spPr>
        <p:style>
          <a:lnRef idx="2">
            <a:schemeClr val="accent1"/>
          </a:lnRef>
          <a:fillRef idx="0">
            <a:schemeClr val="accent1"/>
          </a:fillRef>
          <a:effectRef idx="1">
            <a:schemeClr val="accent1"/>
          </a:effectRef>
          <a:fontRef idx="minor">
            <a:schemeClr val="tx1"/>
          </a:fontRef>
        </p:style>
      </p:cxnSp>
      <p:cxnSp>
        <p:nvCxnSpPr>
          <p:cNvPr id="24" name="Straight Connector 23"/>
          <p:cNvCxnSpPr/>
          <p:nvPr/>
        </p:nvCxnSpPr>
        <p:spPr>
          <a:xfrm>
            <a:off x="1679580" y="3444081"/>
            <a:ext cx="7472358" cy="381000"/>
          </a:xfrm>
          <a:prstGeom prst="line">
            <a:avLst/>
          </a:prstGeom>
          <a:ln>
            <a:solidFill>
              <a:srgbClr val="FFFF00"/>
            </a:solidFill>
          </a:ln>
        </p:spPr>
        <p:style>
          <a:lnRef idx="2">
            <a:schemeClr val="accent1"/>
          </a:lnRef>
          <a:fillRef idx="0">
            <a:schemeClr val="accent1"/>
          </a:fillRef>
          <a:effectRef idx="1">
            <a:schemeClr val="accent1"/>
          </a:effectRef>
          <a:fontRef idx="minor">
            <a:schemeClr val="tx1"/>
          </a:fontRef>
        </p:style>
      </p:cxnSp>
      <p:cxnSp>
        <p:nvCxnSpPr>
          <p:cNvPr id="25" name="Straight Connector 24"/>
          <p:cNvCxnSpPr/>
          <p:nvPr/>
        </p:nvCxnSpPr>
        <p:spPr>
          <a:xfrm>
            <a:off x="1511304" y="3977481"/>
            <a:ext cx="7688262" cy="700880"/>
          </a:xfrm>
          <a:prstGeom prst="line">
            <a:avLst/>
          </a:prstGeom>
          <a:ln>
            <a:solidFill>
              <a:srgbClr val="FFFF00"/>
            </a:solidFill>
          </a:ln>
        </p:spPr>
        <p:style>
          <a:lnRef idx="2">
            <a:schemeClr val="accent1"/>
          </a:lnRef>
          <a:fillRef idx="0">
            <a:schemeClr val="accent1"/>
          </a:fillRef>
          <a:effectRef idx="1">
            <a:schemeClr val="accent1"/>
          </a:effectRef>
          <a:fontRef idx="minor">
            <a:schemeClr val="tx1"/>
          </a:fontRef>
        </p:style>
      </p:cxnSp>
      <p:cxnSp>
        <p:nvCxnSpPr>
          <p:cNvPr id="26" name="Straight Connector 25"/>
          <p:cNvCxnSpPr/>
          <p:nvPr/>
        </p:nvCxnSpPr>
        <p:spPr>
          <a:xfrm>
            <a:off x="1752600" y="2834481"/>
            <a:ext cx="7359648" cy="167479"/>
          </a:xfrm>
          <a:prstGeom prst="line">
            <a:avLst/>
          </a:prstGeom>
          <a:ln>
            <a:solidFill>
              <a:srgbClr val="FFFF00"/>
            </a:solidFill>
          </a:ln>
        </p:spPr>
        <p:style>
          <a:lnRef idx="2">
            <a:schemeClr val="accent1"/>
          </a:lnRef>
          <a:fillRef idx="0">
            <a:schemeClr val="accent1"/>
          </a:fillRef>
          <a:effectRef idx="1">
            <a:schemeClr val="accent1"/>
          </a:effectRef>
          <a:fontRef idx="minor">
            <a:schemeClr val="tx1"/>
          </a:fontRef>
        </p:style>
      </p:cxnSp>
      <p:sp>
        <p:nvSpPr>
          <p:cNvPr id="13" name="TextBox 12"/>
          <p:cNvSpPr txBox="1"/>
          <p:nvPr/>
        </p:nvSpPr>
        <p:spPr>
          <a:xfrm rot="21090975">
            <a:off x="1295400" y="283500"/>
            <a:ext cx="2209800" cy="369332"/>
          </a:xfrm>
          <a:prstGeom prst="rect">
            <a:avLst/>
          </a:prstGeom>
          <a:noFill/>
        </p:spPr>
        <p:txBody>
          <a:bodyPr wrap="square" rtlCol="0">
            <a:spAutoFit/>
          </a:bodyPr>
          <a:lstStyle/>
          <a:p>
            <a:r>
              <a:rPr lang="en-US" dirty="0" smtClean="0">
                <a:solidFill>
                  <a:schemeClr val="accent6"/>
                </a:solidFill>
              </a:rPr>
              <a:t>- HAVE SINNED.</a:t>
            </a:r>
            <a:endParaRPr lang="en-US" dirty="0">
              <a:solidFill>
                <a:schemeClr val="accent6"/>
              </a:solidFill>
            </a:endParaRPr>
          </a:p>
        </p:txBody>
      </p:sp>
      <p:sp>
        <p:nvSpPr>
          <p:cNvPr id="16" name="TextBox 15"/>
          <p:cNvSpPr txBox="1"/>
          <p:nvPr/>
        </p:nvSpPr>
        <p:spPr>
          <a:xfrm rot="21300000">
            <a:off x="1438458" y="742293"/>
            <a:ext cx="3917190" cy="369332"/>
          </a:xfrm>
          <a:prstGeom prst="rect">
            <a:avLst/>
          </a:prstGeom>
          <a:noFill/>
        </p:spPr>
        <p:txBody>
          <a:bodyPr wrap="square" rtlCol="0">
            <a:spAutoFit/>
          </a:bodyPr>
          <a:lstStyle/>
          <a:p>
            <a:r>
              <a:rPr lang="en-US" dirty="0" smtClean="0">
                <a:solidFill>
                  <a:schemeClr val="accent6"/>
                </a:solidFill>
              </a:rPr>
              <a:t>- MUST GIVE AN ACCOUNT TO GOD.</a:t>
            </a:r>
            <a:endParaRPr lang="en-US" dirty="0">
              <a:solidFill>
                <a:schemeClr val="accent6"/>
              </a:solidFill>
            </a:endParaRPr>
          </a:p>
        </p:txBody>
      </p:sp>
      <p:sp>
        <p:nvSpPr>
          <p:cNvPr id="18" name="TextBox 17"/>
          <p:cNvSpPr txBox="1"/>
          <p:nvPr/>
        </p:nvSpPr>
        <p:spPr>
          <a:xfrm rot="21069094">
            <a:off x="2892844" y="69126"/>
            <a:ext cx="2063299" cy="338554"/>
          </a:xfrm>
          <a:prstGeom prst="rect">
            <a:avLst/>
          </a:prstGeom>
          <a:noFill/>
        </p:spPr>
        <p:txBody>
          <a:bodyPr wrap="square" rtlCol="0">
            <a:spAutoFit/>
          </a:bodyPr>
          <a:lstStyle/>
          <a:p>
            <a:r>
              <a:rPr lang="en-US" sz="1600" dirty="0" smtClean="0">
                <a:solidFill>
                  <a:schemeClr val="bg1"/>
                </a:solidFill>
              </a:rPr>
              <a:t>Rom. 3:23; Eccl. 7:20</a:t>
            </a:r>
            <a:endParaRPr lang="en-US" sz="1600" dirty="0">
              <a:solidFill>
                <a:schemeClr val="bg1"/>
              </a:solidFill>
            </a:endParaRPr>
          </a:p>
        </p:txBody>
      </p:sp>
      <p:sp>
        <p:nvSpPr>
          <p:cNvPr id="19" name="TextBox 18"/>
          <p:cNvSpPr txBox="1"/>
          <p:nvPr/>
        </p:nvSpPr>
        <p:spPr>
          <a:xfrm rot="21480000">
            <a:off x="1614672" y="1357018"/>
            <a:ext cx="3917190" cy="369332"/>
          </a:xfrm>
          <a:prstGeom prst="rect">
            <a:avLst/>
          </a:prstGeom>
          <a:noFill/>
        </p:spPr>
        <p:txBody>
          <a:bodyPr wrap="square" rtlCol="0">
            <a:spAutoFit/>
          </a:bodyPr>
          <a:lstStyle/>
          <a:p>
            <a:r>
              <a:rPr lang="en-US" dirty="0" smtClean="0">
                <a:solidFill>
                  <a:schemeClr val="accent6"/>
                </a:solidFill>
              </a:rPr>
              <a:t>- MUST OBEY THE GOSPEL OF CHRIST.</a:t>
            </a:r>
            <a:endParaRPr lang="en-US" dirty="0">
              <a:solidFill>
                <a:schemeClr val="accent6"/>
              </a:solidFill>
            </a:endParaRPr>
          </a:p>
        </p:txBody>
      </p:sp>
      <p:sp>
        <p:nvSpPr>
          <p:cNvPr id="20" name="TextBox 19"/>
          <p:cNvSpPr txBox="1"/>
          <p:nvPr/>
        </p:nvSpPr>
        <p:spPr>
          <a:xfrm rot="21420000">
            <a:off x="5341906" y="1214518"/>
            <a:ext cx="3599361" cy="338554"/>
          </a:xfrm>
          <a:prstGeom prst="rect">
            <a:avLst/>
          </a:prstGeom>
          <a:noFill/>
        </p:spPr>
        <p:txBody>
          <a:bodyPr wrap="square" rtlCol="0">
            <a:spAutoFit/>
          </a:bodyPr>
          <a:lstStyle/>
          <a:p>
            <a:r>
              <a:rPr lang="en-US" sz="1600" dirty="0" smtClean="0">
                <a:solidFill>
                  <a:schemeClr val="bg1"/>
                </a:solidFill>
              </a:rPr>
              <a:t>Heb. 5:8-9; 1 Pt. 4:17-18; 2 Thess. 1:8-9</a:t>
            </a:r>
            <a:endParaRPr lang="en-US" sz="1600" dirty="0">
              <a:solidFill>
                <a:schemeClr val="bg1"/>
              </a:solidFill>
            </a:endParaRPr>
          </a:p>
        </p:txBody>
      </p:sp>
      <p:sp>
        <p:nvSpPr>
          <p:cNvPr id="21" name="TextBox 20"/>
          <p:cNvSpPr txBox="1"/>
          <p:nvPr/>
        </p:nvSpPr>
        <p:spPr>
          <a:xfrm>
            <a:off x="1743258" y="1968264"/>
            <a:ext cx="3917190" cy="369332"/>
          </a:xfrm>
          <a:prstGeom prst="rect">
            <a:avLst/>
          </a:prstGeom>
          <a:noFill/>
        </p:spPr>
        <p:txBody>
          <a:bodyPr wrap="square" rtlCol="0">
            <a:spAutoFit/>
          </a:bodyPr>
          <a:lstStyle/>
          <a:p>
            <a:r>
              <a:rPr lang="en-US" dirty="0" smtClean="0">
                <a:solidFill>
                  <a:schemeClr val="accent6"/>
                </a:solidFill>
              </a:rPr>
              <a:t>- INVITED TO COME TO CHRIST.</a:t>
            </a:r>
            <a:endParaRPr lang="en-US" dirty="0">
              <a:solidFill>
                <a:schemeClr val="accent6"/>
              </a:solidFill>
            </a:endParaRPr>
          </a:p>
        </p:txBody>
      </p:sp>
      <p:sp>
        <p:nvSpPr>
          <p:cNvPr id="22" name="TextBox 21"/>
          <p:cNvSpPr txBox="1"/>
          <p:nvPr/>
        </p:nvSpPr>
        <p:spPr>
          <a:xfrm>
            <a:off x="5392239" y="1983168"/>
            <a:ext cx="3599361" cy="338554"/>
          </a:xfrm>
          <a:prstGeom prst="rect">
            <a:avLst/>
          </a:prstGeom>
          <a:noFill/>
        </p:spPr>
        <p:txBody>
          <a:bodyPr wrap="square" rtlCol="0">
            <a:spAutoFit/>
          </a:bodyPr>
          <a:lstStyle/>
          <a:p>
            <a:r>
              <a:rPr lang="en-US" sz="1600" dirty="0" smtClean="0">
                <a:solidFill>
                  <a:schemeClr val="bg1"/>
                </a:solidFill>
              </a:rPr>
              <a:t>Mt. 11:28-29; Heb. 2:9; Rev. 22:17</a:t>
            </a:r>
            <a:endParaRPr lang="en-US" sz="1600" dirty="0">
              <a:solidFill>
                <a:schemeClr val="bg1"/>
              </a:solidFill>
            </a:endParaRPr>
          </a:p>
        </p:txBody>
      </p:sp>
      <p:sp>
        <p:nvSpPr>
          <p:cNvPr id="36" name="TextBox 35"/>
          <p:cNvSpPr txBox="1"/>
          <p:nvPr/>
        </p:nvSpPr>
        <p:spPr>
          <a:xfrm rot="21300000">
            <a:off x="5189506" y="434718"/>
            <a:ext cx="3599361" cy="338554"/>
          </a:xfrm>
          <a:prstGeom prst="rect">
            <a:avLst/>
          </a:prstGeom>
          <a:noFill/>
        </p:spPr>
        <p:txBody>
          <a:bodyPr wrap="square" rtlCol="0">
            <a:spAutoFit/>
          </a:bodyPr>
          <a:lstStyle/>
          <a:p>
            <a:r>
              <a:rPr lang="en-US" sz="1600" dirty="0" smtClean="0">
                <a:solidFill>
                  <a:schemeClr val="bg1"/>
                </a:solidFill>
              </a:rPr>
              <a:t>2 Cor. 5:10-11; Rom. 14:10-12; Mt. 12:36</a:t>
            </a:r>
            <a:endParaRPr lang="en-US" sz="1600" dirty="0">
              <a:solidFill>
                <a:schemeClr val="bg1"/>
              </a:solidFill>
            </a:endParaRPr>
          </a:p>
        </p:txBody>
      </p:sp>
    </p:spTree>
  </p:cSld>
  <p:clrMapOvr>
    <a:masterClrMapping/>
  </p:clrMapOvr>
  <p:transition>
    <p:fade/>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 name="Chord 32"/>
          <p:cNvSpPr/>
          <p:nvPr/>
        </p:nvSpPr>
        <p:spPr>
          <a:xfrm flipH="1">
            <a:off x="-2100261" y="2"/>
            <a:ext cx="3779840" cy="5140328"/>
          </a:xfrm>
          <a:prstGeom prst="chord">
            <a:avLst>
              <a:gd name="adj1" fmla="val 5412151"/>
              <a:gd name="adj2" fmla="val 16200000"/>
            </a:avLst>
          </a:prstGeom>
          <a:gradFill flip="none" rotWithShape="1">
            <a:gsLst>
              <a:gs pos="99000">
                <a:srgbClr val="FF6600"/>
              </a:gs>
              <a:gs pos="1000">
                <a:srgbClr val="FFFF00"/>
              </a:gs>
            </a:gsLst>
            <a:lin ang="0" scaled="1"/>
            <a:tileRect/>
          </a:gra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 name="TextBox 3"/>
          <p:cNvSpPr txBox="1"/>
          <p:nvPr/>
        </p:nvSpPr>
        <p:spPr>
          <a:xfrm>
            <a:off x="-228600" y="243681"/>
            <a:ext cx="1447800" cy="4524315"/>
          </a:xfrm>
          <a:prstGeom prst="rect">
            <a:avLst/>
          </a:prstGeom>
          <a:noFill/>
          <a:ln>
            <a:noFill/>
          </a:ln>
        </p:spPr>
        <p:txBody>
          <a:bodyPr wrap="square" rtlCol="0">
            <a:spAutoFit/>
          </a:bodyPr>
          <a:lstStyle/>
          <a:p>
            <a:pPr algn="ctr"/>
            <a:r>
              <a:rPr lang="en-US" sz="9600" b="1" dirty="0" smtClean="0"/>
              <a:t>A</a:t>
            </a:r>
          </a:p>
          <a:p>
            <a:pPr algn="ctr"/>
            <a:r>
              <a:rPr lang="en-US" sz="9600" b="1" dirty="0" smtClean="0"/>
              <a:t>L</a:t>
            </a:r>
          </a:p>
          <a:p>
            <a:pPr algn="ctr"/>
            <a:r>
              <a:rPr lang="en-US" sz="9600" b="1" dirty="0" smtClean="0"/>
              <a:t>L</a:t>
            </a:r>
            <a:endParaRPr lang="en-US" sz="9600" b="1" dirty="0"/>
          </a:p>
        </p:txBody>
      </p:sp>
      <p:sp>
        <p:nvSpPr>
          <p:cNvPr id="5" name="Block Arc 4"/>
          <p:cNvSpPr/>
          <p:nvPr/>
        </p:nvSpPr>
        <p:spPr>
          <a:xfrm rot="5400000">
            <a:off x="-2605881" y="853283"/>
            <a:ext cx="5211763" cy="3505201"/>
          </a:xfrm>
          <a:prstGeom prst="blockArc">
            <a:avLst>
              <a:gd name="adj1" fmla="val 10789278"/>
              <a:gd name="adj2" fmla="val 11317"/>
              <a:gd name="adj3" fmla="val 4117"/>
            </a:avLst>
          </a:prstGeom>
          <a:solidFill>
            <a:srgbClr val="FFFF00"/>
          </a:solidFill>
          <a:ln>
            <a:solidFill>
              <a:srgbClr val="FF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tx1"/>
              </a:solidFill>
            </a:endParaRPr>
          </a:p>
        </p:txBody>
      </p:sp>
      <p:cxnSp>
        <p:nvCxnSpPr>
          <p:cNvPr id="7" name="Straight Connector 6"/>
          <p:cNvCxnSpPr/>
          <p:nvPr/>
        </p:nvCxnSpPr>
        <p:spPr>
          <a:xfrm flipV="1">
            <a:off x="1295400" y="0"/>
            <a:ext cx="5257800" cy="792161"/>
          </a:xfrm>
          <a:prstGeom prst="line">
            <a:avLst/>
          </a:prstGeom>
          <a:ln>
            <a:solidFill>
              <a:srgbClr val="FFFF00"/>
            </a:solidFill>
          </a:ln>
        </p:spPr>
        <p:style>
          <a:lnRef idx="2">
            <a:schemeClr val="accent1"/>
          </a:lnRef>
          <a:fillRef idx="0">
            <a:schemeClr val="accent1"/>
          </a:fillRef>
          <a:effectRef idx="1">
            <a:schemeClr val="accent1"/>
          </a:effectRef>
          <a:fontRef idx="minor">
            <a:schemeClr val="tx1"/>
          </a:fontRef>
        </p:style>
      </p:cxnSp>
      <p:cxnSp>
        <p:nvCxnSpPr>
          <p:cNvPr id="8" name="Straight Connector 7"/>
          <p:cNvCxnSpPr/>
          <p:nvPr/>
        </p:nvCxnSpPr>
        <p:spPr>
          <a:xfrm flipV="1">
            <a:off x="1676400" y="1462881"/>
            <a:ext cx="7391400" cy="304800"/>
          </a:xfrm>
          <a:prstGeom prst="line">
            <a:avLst/>
          </a:prstGeom>
          <a:ln>
            <a:solidFill>
              <a:srgbClr val="FFFF00"/>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V="1">
            <a:off x="1524000" y="548481"/>
            <a:ext cx="7527924" cy="700880"/>
          </a:xfrm>
          <a:prstGeom prst="line">
            <a:avLst/>
          </a:prstGeom>
          <a:ln>
            <a:solidFill>
              <a:srgbClr val="FFFF00"/>
            </a:solidFill>
          </a:ln>
        </p:spPr>
        <p:style>
          <a:lnRef idx="2">
            <a:schemeClr val="accent1"/>
          </a:lnRef>
          <a:fillRef idx="0">
            <a:schemeClr val="accent1"/>
          </a:fillRef>
          <a:effectRef idx="1">
            <a:schemeClr val="accent1"/>
          </a:effectRef>
          <a:fontRef idx="minor">
            <a:schemeClr val="tx1"/>
          </a:fontRef>
        </p:style>
      </p:cxnSp>
      <p:cxnSp>
        <p:nvCxnSpPr>
          <p:cNvPr id="14" name="Straight Connector 13"/>
          <p:cNvCxnSpPr/>
          <p:nvPr/>
        </p:nvCxnSpPr>
        <p:spPr>
          <a:xfrm>
            <a:off x="1752600" y="2301081"/>
            <a:ext cx="7391400" cy="1588"/>
          </a:xfrm>
          <a:prstGeom prst="line">
            <a:avLst/>
          </a:prstGeom>
          <a:ln>
            <a:solidFill>
              <a:srgbClr val="FFFF00"/>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a:off x="1187448" y="4572001"/>
            <a:ext cx="4679952" cy="639762"/>
          </a:xfrm>
          <a:prstGeom prst="line">
            <a:avLst/>
          </a:prstGeom>
          <a:ln>
            <a:solidFill>
              <a:srgbClr val="FFFF00"/>
            </a:solidFill>
          </a:ln>
        </p:spPr>
        <p:style>
          <a:lnRef idx="2">
            <a:schemeClr val="accent1"/>
          </a:lnRef>
          <a:fillRef idx="0">
            <a:schemeClr val="accent1"/>
          </a:fillRef>
          <a:effectRef idx="1">
            <a:schemeClr val="accent1"/>
          </a:effectRef>
          <a:fontRef idx="minor">
            <a:schemeClr val="tx1"/>
          </a:fontRef>
        </p:style>
      </p:cxnSp>
      <p:cxnSp>
        <p:nvCxnSpPr>
          <p:cNvPr id="24" name="Straight Connector 23"/>
          <p:cNvCxnSpPr/>
          <p:nvPr/>
        </p:nvCxnSpPr>
        <p:spPr>
          <a:xfrm>
            <a:off x="1679580" y="3444081"/>
            <a:ext cx="7472358" cy="381000"/>
          </a:xfrm>
          <a:prstGeom prst="line">
            <a:avLst/>
          </a:prstGeom>
          <a:ln>
            <a:solidFill>
              <a:srgbClr val="FFFF00"/>
            </a:solidFill>
          </a:ln>
        </p:spPr>
        <p:style>
          <a:lnRef idx="2">
            <a:schemeClr val="accent1"/>
          </a:lnRef>
          <a:fillRef idx="0">
            <a:schemeClr val="accent1"/>
          </a:fillRef>
          <a:effectRef idx="1">
            <a:schemeClr val="accent1"/>
          </a:effectRef>
          <a:fontRef idx="minor">
            <a:schemeClr val="tx1"/>
          </a:fontRef>
        </p:style>
      </p:cxnSp>
      <p:cxnSp>
        <p:nvCxnSpPr>
          <p:cNvPr id="25" name="Straight Connector 24"/>
          <p:cNvCxnSpPr/>
          <p:nvPr/>
        </p:nvCxnSpPr>
        <p:spPr>
          <a:xfrm>
            <a:off x="1511304" y="3977481"/>
            <a:ext cx="7688262" cy="700880"/>
          </a:xfrm>
          <a:prstGeom prst="line">
            <a:avLst/>
          </a:prstGeom>
          <a:ln>
            <a:solidFill>
              <a:srgbClr val="FFFF00"/>
            </a:solidFill>
          </a:ln>
        </p:spPr>
        <p:style>
          <a:lnRef idx="2">
            <a:schemeClr val="accent1"/>
          </a:lnRef>
          <a:fillRef idx="0">
            <a:schemeClr val="accent1"/>
          </a:fillRef>
          <a:effectRef idx="1">
            <a:schemeClr val="accent1"/>
          </a:effectRef>
          <a:fontRef idx="minor">
            <a:schemeClr val="tx1"/>
          </a:fontRef>
        </p:style>
      </p:cxnSp>
      <p:cxnSp>
        <p:nvCxnSpPr>
          <p:cNvPr id="26" name="Straight Connector 25"/>
          <p:cNvCxnSpPr/>
          <p:nvPr/>
        </p:nvCxnSpPr>
        <p:spPr>
          <a:xfrm>
            <a:off x="1752600" y="2834481"/>
            <a:ext cx="7359648" cy="167479"/>
          </a:xfrm>
          <a:prstGeom prst="line">
            <a:avLst/>
          </a:prstGeom>
          <a:ln>
            <a:solidFill>
              <a:srgbClr val="FFFF00"/>
            </a:solidFill>
          </a:ln>
        </p:spPr>
        <p:style>
          <a:lnRef idx="2">
            <a:schemeClr val="accent1"/>
          </a:lnRef>
          <a:fillRef idx="0">
            <a:schemeClr val="accent1"/>
          </a:fillRef>
          <a:effectRef idx="1">
            <a:schemeClr val="accent1"/>
          </a:effectRef>
          <a:fontRef idx="minor">
            <a:schemeClr val="tx1"/>
          </a:fontRef>
        </p:style>
      </p:cxnSp>
      <p:sp>
        <p:nvSpPr>
          <p:cNvPr id="13" name="TextBox 12"/>
          <p:cNvSpPr txBox="1"/>
          <p:nvPr/>
        </p:nvSpPr>
        <p:spPr>
          <a:xfrm rot="21090975">
            <a:off x="1295400" y="283500"/>
            <a:ext cx="2209800" cy="369332"/>
          </a:xfrm>
          <a:prstGeom prst="rect">
            <a:avLst/>
          </a:prstGeom>
          <a:noFill/>
        </p:spPr>
        <p:txBody>
          <a:bodyPr wrap="square" rtlCol="0">
            <a:spAutoFit/>
          </a:bodyPr>
          <a:lstStyle/>
          <a:p>
            <a:r>
              <a:rPr lang="en-US" dirty="0" smtClean="0">
                <a:solidFill>
                  <a:schemeClr val="accent6"/>
                </a:solidFill>
              </a:rPr>
              <a:t>- HAVE SINNED.</a:t>
            </a:r>
            <a:endParaRPr lang="en-US" dirty="0">
              <a:solidFill>
                <a:schemeClr val="accent6"/>
              </a:solidFill>
            </a:endParaRPr>
          </a:p>
        </p:txBody>
      </p:sp>
      <p:sp>
        <p:nvSpPr>
          <p:cNvPr id="16" name="TextBox 15"/>
          <p:cNvSpPr txBox="1"/>
          <p:nvPr/>
        </p:nvSpPr>
        <p:spPr>
          <a:xfrm rot="21300000">
            <a:off x="1438458" y="742293"/>
            <a:ext cx="3917190" cy="369332"/>
          </a:xfrm>
          <a:prstGeom prst="rect">
            <a:avLst/>
          </a:prstGeom>
          <a:noFill/>
        </p:spPr>
        <p:txBody>
          <a:bodyPr wrap="square" rtlCol="0">
            <a:spAutoFit/>
          </a:bodyPr>
          <a:lstStyle/>
          <a:p>
            <a:r>
              <a:rPr lang="en-US" dirty="0" smtClean="0">
                <a:solidFill>
                  <a:schemeClr val="accent6"/>
                </a:solidFill>
              </a:rPr>
              <a:t>- MUST GIVE AN ACCOUNT TO GOD.</a:t>
            </a:r>
            <a:endParaRPr lang="en-US" dirty="0">
              <a:solidFill>
                <a:schemeClr val="accent6"/>
              </a:solidFill>
            </a:endParaRPr>
          </a:p>
        </p:txBody>
      </p:sp>
      <p:sp>
        <p:nvSpPr>
          <p:cNvPr id="18" name="TextBox 17"/>
          <p:cNvSpPr txBox="1"/>
          <p:nvPr/>
        </p:nvSpPr>
        <p:spPr>
          <a:xfrm rot="21069094">
            <a:off x="2892844" y="69126"/>
            <a:ext cx="2063299" cy="338554"/>
          </a:xfrm>
          <a:prstGeom prst="rect">
            <a:avLst/>
          </a:prstGeom>
          <a:noFill/>
        </p:spPr>
        <p:txBody>
          <a:bodyPr wrap="square" rtlCol="0">
            <a:spAutoFit/>
          </a:bodyPr>
          <a:lstStyle/>
          <a:p>
            <a:r>
              <a:rPr lang="en-US" sz="1600" dirty="0" smtClean="0">
                <a:solidFill>
                  <a:schemeClr val="bg1"/>
                </a:solidFill>
              </a:rPr>
              <a:t>Rom. 3:23; Eccl. 7:20</a:t>
            </a:r>
            <a:endParaRPr lang="en-US" sz="1600" dirty="0">
              <a:solidFill>
                <a:schemeClr val="bg1"/>
              </a:solidFill>
            </a:endParaRPr>
          </a:p>
        </p:txBody>
      </p:sp>
      <p:sp>
        <p:nvSpPr>
          <p:cNvPr id="19" name="TextBox 18"/>
          <p:cNvSpPr txBox="1"/>
          <p:nvPr/>
        </p:nvSpPr>
        <p:spPr>
          <a:xfrm rot="21480000">
            <a:off x="1614672" y="1357018"/>
            <a:ext cx="3917190" cy="369332"/>
          </a:xfrm>
          <a:prstGeom prst="rect">
            <a:avLst/>
          </a:prstGeom>
          <a:noFill/>
        </p:spPr>
        <p:txBody>
          <a:bodyPr wrap="square" rtlCol="0">
            <a:spAutoFit/>
          </a:bodyPr>
          <a:lstStyle/>
          <a:p>
            <a:r>
              <a:rPr lang="en-US" dirty="0" smtClean="0">
                <a:solidFill>
                  <a:schemeClr val="accent6"/>
                </a:solidFill>
              </a:rPr>
              <a:t>- MUST OBEY THE GOSPEL OF CHRIST.</a:t>
            </a:r>
            <a:endParaRPr lang="en-US" dirty="0">
              <a:solidFill>
                <a:schemeClr val="accent6"/>
              </a:solidFill>
            </a:endParaRPr>
          </a:p>
        </p:txBody>
      </p:sp>
      <p:sp>
        <p:nvSpPr>
          <p:cNvPr id="20" name="TextBox 19"/>
          <p:cNvSpPr txBox="1"/>
          <p:nvPr/>
        </p:nvSpPr>
        <p:spPr>
          <a:xfrm rot="21420000">
            <a:off x="5341906" y="1214518"/>
            <a:ext cx="3599361" cy="338554"/>
          </a:xfrm>
          <a:prstGeom prst="rect">
            <a:avLst/>
          </a:prstGeom>
          <a:noFill/>
        </p:spPr>
        <p:txBody>
          <a:bodyPr wrap="square" rtlCol="0">
            <a:spAutoFit/>
          </a:bodyPr>
          <a:lstStyle/>
          <a:p>
            <a:r>
              <a:rPr lang="en-US" sz="1600" dirty="0" smtClean="0">
                <a:solidFill>
                  <a:schemeClr val="bg1"/>
                </a:solidFill>
              </a:rPr>
              <a:t>Heb. 5:8-9; 1 Pt. 4:17-18; 2 Thess. 1:8-9</a:t>
            </a:r>
            <a:endParaRPr lang="en-US" sz="1600" dirty="0">
              <a:solidFill>
                <a:schemeClr val="bg1"/>
              </a:solidFill>
            </a:endParaRPr>
          </a:p>
        </p:txBody>
      </p:sp>
      <p:sp>
        <p:nvSpPr>
          <p:cNvPr id="21" name="TextBox 20"/>
          <p:cNvSpPr txBox="1"/>
          <p:nvPr/>
        </p:nvSpPr>
        <p:spPr>
          <a:xfrm>
            <a:off x="1743258" y="1968264"/>
            <a:ext cx="3917190" cy="369332"/>
          </a:xfrm>
          <a:prstGeom prst="rect">
            <a:avLst/>
          </a:prstGeom>
          <a:noFill/>
        </p:spPr>
        <p:txBody>
          <a:bodyPr wrap="square" rtlCol="0">
            <a:spAutoFit/>
          </a:bodyPr>
          <a:lstStyle/>
          <a:p>
            <a:r>
              <a:rPr lang="en-US" dirty="0" smtClean="0">
                <a:solidFill>
                  <a:schemeClr val="accent6"/>
                </a:solidFill>
              </a:rPr>
              <a:t>- INVITED TO COME TO CHRIST.</a:t>
            </a:r>
            <a:endParaRPr lang="en-US" dirty="0">
              <a:solidFill>
                <a:schemeClr val="accent6"/>
              </a:solidFill>
            </a:endParaRPr>
          </a:p>
        </p:txBody>
      </p:sp>
      <p:sp>
        <p:nvSpPr>
          <p:cNvPr id="22" name="TextBox 21"/>
          <p:cNvSpPr txBox="1"/>
          <p:nvPr/>
        </p:nvSpPr>
        <p:spPr>
          <a:xfrm>
            <a:off x="5392239" y="1983168"/>
            <a:ext cx="3599361" cy="338554"/>
          </a:xfrm>
          <a:prstGeom prst="rect">
            <a:avLst/>
          </a:prstGeom>
          <a:noFill/>
        </p:spPr>
        <p:txBody>
          <a:bodyPr wrap="square" rtlCol="0">
            <a:spAutoFit/>
          </a:bodyPr>
          <a:lstStyle/>
          <a:p>
            <a:r>
              <a:rPr lang="en-US" sz="1600" dirty="0" smtClean="0">
                <a:solidFill>
                  <a:schemeClr val="bg1"/>
                </a:solidFill>
              </a:rPr>
              <a:t>Mt. 11:28-29; Heb. 2:9; Rev. 22:17</a:t>
            </a:r>
            <a:endParaRPr lang="en-US" sz="1600" dirty="0">
              <a:solidFill>
                <a:schemeClr val="bg1"/>
              </a:solidFill>
            </a:endParaRPr>
          </a:p>
        </p:txBody>
      </p:sp>
      <p:sp>
        <p:nvSpPr>
          <p:cNvPr id="36" name="TextBox 35"/>
          <p:cNvSpPr txBox="1"/>
          <p:nvPr/>
        </p:nvSpPr>
        <p:spPr>
          <a:xfrm rot="21300000">
            <a:off x="5189506" y="434718"/>
            <a:ext cx="3599361" cy="338554"/>
          </a:xfrm>
          <a:prstGeom prst="rect">
            <a:avLst/>
          </a:prstGeom>
          <a:noFill/>
        </p:spPr>
        <p:txBody>
          <a:bodyPr wrap="square" rtlCol="0">
            <a:spAutoFit/>
          </a:bodyPr>
          <a:lstStyle/>
          <a:p>
            <a:r>
              <a:rPr lang="en-US" sz="1600" dirty="0" smtClean="0">
                <a:solidFill>
                  <a:schemeClr val="bg1"/>
                </a:solidFill>
              </a:rPr>
              <a:t>2 Cor. 5:10-11; Rom. 14:10-12; Mt. 12:36</a:t>
            </a:r>
            <a:endParaRPr lang="en-US" sz="1600" dirty="0">
              <a:solidFill>
                <a:schemeClr val="bg1"/>
              </a:solidFill>
            </a:endParaRPr>
          </a:p>
        </p:txBody>
      </p:sp>
      <p:sp>
        <p:nvSpPr>
          <p:cNvPr id="27" name="Rounded Rectangle 26"/>
          <p:cNvSpPr/>
          <p:nvPr/>
        </p:nvSpPr>
        <p:spPr>
          <a:xfrm>
            <a:off x="2819400" y="2529680"/>
            <a:ext cx="5045717" cy="2438401"/>
          </a:xfrm>
          <a:prstGeom prst="roundRect">
            <a:avLst/>
          </a:prstGeom>
          <a:solidFill>
            <a:schemeClr val="tx1"/>
          </a:solidFill>
          <a:ln>
            <a:solidFill>
              <a:srgbClr val="008000"/>
            </a:solidFill>
          </a:ln>
        </p:spPr>
        <p:style>
          <a:lnRef idx="1">
            <a:schemeClr val="accent1"/>
          </a:lnRef>
          <a:fillRef idx="3">
            <a:schemeClr val="accent1"/>
          </a:fillRef>
          <a:effectRef idx="2">
            <a:schemeClr val="accent1"/>
          </a:effectRef>
          <a:fontRef idx="minor">
            <a:schemeClr val="lt1"/>
          </a:fontRef>
        </p:style>
        <p:txBody>
          <a:bodyPr rtlCol="0" anchor="ctr"/>
          <a:lstStyle/>
          <a:p>
            <a:r>
              <a:rPr lang="en-US" sz="2000" b="1" u="sng" dirty="0" smtClean="0">
                <a:solidFill>
                  <a:schemeClr val="bg1"/>
                </a:solidFill>
              </a:rPr>
              <a:t>Matthew 11:28-29.</a:t>
            </a:r>
            <a:endParaRPr lang="en-US" sz="2000" u="sng" dirty="0" smtClean="0">
              <a:solidFill>
                <a:schemeClr val="bg1"/>
              </a:solidFill>
            </a:endParaRPr>
          </a:p>
          <a:p>
            <a:r>
              <a:rPr lang="en-US" sz="2000" dirty="0" smtClean="0"/>
              <a:t>Come to Me, all you who labor and are heavy laden, and I will give you rest. </a:t>
            </a:r>
            <a:r>
              <a:rPr lang="en-US" sz="2000" baseline="30000" dirty="0" smtClean="0"/>
              <a:t>29 </a:t>
            </a:r>
            <a:r>
              <a:rPr lang="en-US" sz="2000" dirty="0" smtClean="0"/>
              <a:t>Take My yoke upon you and learn from Me, for I am gentle and lowly in heart, and you will find rest for your souls.</a:t>
            </a:r>
            <a:endParaRPr lang="en-US" sz="2000" dirty="0" smtClean="0">
              <a:solidFill>
                <a:schemeClr val="bg1"/>
              </a:solidFill>
            </a:endParaRPr>
          </a:p>
        </p:txBody>
      </p:sp>
    </p:spTree>
  </p:cSld>
  <p:clrMapOvr>
    <a:masterClrMapping/>
  </p:clrMapOvr>
  <p:transition>
    <p:fade/>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 name="Chord 32"/>
          <p:cNvSpPr/>
          <p:nvPr/>
        </p:nvSpPr>
        <p:spPr>
          <a:xfrm flipH="1">
            <a:off x="-2100261" y="2"/>
            <a:ext cx="3779840" cy="5140328"/>
          </a:xfrm>
          <a:prstGeom prst="chord">
            <a:avLst>
              <a:gd name="adj1" fmla="val 5412151"/>
              <a:gd name="adj2" fmla="val 16200000"/>
            </a:avLst>
          </a:prstGeom>
          <a:gradFill flip="none" rotWithShape="1">
            <a:gsLst>
              <a:gs pos="99000">
                <a:srgbClr val="FF6600"/>
              </a:gs>
              <a:gs pos="1000">
                <a:srgbClr val="FFFF00"/>
              </a:gs>
            </a:gsLst>
            <a:lin ang="0" scaled="1"/>
            <a:tileRect/>
          </a:gra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 name="TextBox 3"/>
          <p:cNvSpPr txBox="1"/>
          <p:nvPr/>
        </p:nvSpPr>
        <p:spPr>
          <a:xfrm>
            <a:off x="-228600" y="243681"/>
            <a:ext cx="1447800" cy="4524315"/>
          </a:xfrm>
          <a:prstGeom prst="rect">
            <a:avLst/>
          </a:prstGeom>
          <a:noFill/>
          <a:ln>
            <a:noFill/>
          </a:ln>
        </p:spPr>
        <p:txBody>
          <a:bodyPr wrap="square" rtlCol="0">
            <a:spAutoFit/>
          </a:bodyPr>
          <a:lstStyle/>
          <a:p>
            <a:pPr algn="ctr"/>
            <a:r>
              <a:rPr lang="en-US" sz="9600" b="1" dirty="0" smtClean="0"/>
              <a:t>A</a:t>
            </a:r>
          </a:p>
          <a:p>
            <a:pPr algn="ctr"/>
            <a:r>
              <a:rPr lang="en-US" sz="9600" b="1" dirty="0" smtClean="0"/>
              <a:t>L</a:t>
            </a:r>
          </a:p>
          <a:p>
            <a:pPr algn="ctr"/>
            <a:r>
              <a:rPr lang="en-US" sz="9600" b="1" dirty="0" smtClean="0"/>
              <a:t>L</a:t>
            </a:r>
            <a:endParaRPr lang="en-US" sz="9600" b="1" dirty="0"/>
          </a:p>
        </p:txBody>
      </p:sp>
      <p:sp>
        <p:nvSpPr>
          <p:cNvPr id="5" name="Block Arc 4"/>
          <p:cNvSpPr/>
          <p:nvPr/>
        </p:nvSpPr>
        <p:spPr>
          <a:xfrm rot="5400000">
            <a:off x="-2605881" y="853283"/>
            <a:ext cx="5211763" cy="3505201"/>
          </a:xfrm>
          <a:prstGeom prst="blockArc">
            <a:avLst>
              <a:gd name="adj1" fmla="val 10789278"/>
              <a:gd name="adj2" fmla="val 11317"/>
              <a:gd name="adj3" fmla="val 4117"/>
            </a:avLst>
          </a:prstGeom>
          <a:solidFill>
            <a:srgbClr val="FFFF00"/>
          </a:solidFill>
          <a:ln>
            <a:solidFill>
              <a:srgbClr val="FF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tx1"/>
              </a:solidFill>
            </a:endParaRPr>
          </a:p>
        </p:txBody>
      </p:sp>
      <p:cxnSp>
        <p:nvCxnSpPr>
          <p:cNvPr id="7" name="Straight Connector 6"/>
          <p:cNvCxnSpPr/>
          <p:nvPr/>
        </p:nvCxnSpPr>
        <p:spPr>
          <a:xfrm flipV="1">
            <a:off x="1295400" y="0"/>
            <a:ext cx="5257800" cy="792161"/>
          </a:xfrm>
          <a:prstGeom prst="line">
            <a:avLst/>
          </a:prstGeom>
          <a:ln>
            <a:solidFill>
              <a:srgbClr val="FFFF00"/>
            </a:solidFill>
          </a:ln>
        </p:spPr>
        <p:style>
          <a:lnRef idx="2">
            <a:schemeClr val="accent1"/>
          </a:lnRef>
          <a:fillRef idx="0">
            <a:schemeClr val="accent1"/>
          </a:fillRef>
          <a:effectRef idx="1">
            <a:schemeClr val="accent1"/>
          </a:effectRef>
          <a:fontRef idx="minor">
            <a:schemeClr val="tx1"/>
          </a:fontRef>
        </p:style>
      </p:cxnSp>
      <p:cxnSp>
        <p:nvCxnSpPr>
          <p:cNvPr id="8" name="Straight Connector 7"/>
          <p:cNvCxnSpPr/>
          <p:nvPr/>
        </p:nvCxnSpPr>
        <p:spPr>
          <a:xfrm flipV="1">
            <a:off x="1676400" y="1462881"/>
            <a:ext cx="7391400" cy="304800"/>
          </a:xfrm>
          <a:prstGeom prst="line">
            <a:avLst/>
          </a:prstGeom>
          <a:ln>
            <a:solidFill>
              <a:srgbClr val="FFFF00"/>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V="1">
            <a:off x="1524000" y="548481"/>
            <a:ext cx="7527924" cy="700880"/>
          </a:xfrm>
          <a:prstGeom prst="line">
            <a:avLst/>
          </a:prstGeom>
          <a:ln>
            <a:solidFill>
              <a:srgbClr val="FFFF00"/>
            </a:solidFill>
          </a:ln>
        </p:spPr>
        <p:style>
          <a:lnRef idx="2">
            <a:schemeClr val="accent1"/>
          </a:lnRef>
          <a:fillRef idx="0">
            <a:schemeClr val="accent1"/>
          </a:fillRef>
          <a:effectRef idx="1">
            <a:schemeClr val="accent1"/>
          </a:effectRef>
          <a:fontRef idx="minor">
            <a:schemeClr val="tx1"/>
          </a:fontRef>
        </p:style>
      </p:cxnSp>
      <p:cxnSp>
        <p:nvCxnSpPr>
          <p:cNvPr id="14" name="Straight Connector 13"/>
          <p:cNvCxnSpPr/>
          <p:nvPr/>
        </p:nvCxnSpPr>
        <p:spPr>
          <a:xfrm>
            <a:off x="1752600" y="2301081"/>
            <a:ext cx="7391400" cy="1588"/>
          </a:xfrm>
          <a:prstGeom prst="line">
            <a:avLst/>
          </a:prstGeom>
          <a:ln>
            <a:solidFill>
              <a:srgbClr val="FFFF00"/>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a:off x="1187448" y="4572001"/>
            <a:ext cx="4679952" cy="639762"/>
          </a:xfrm>
          <a:prstGeom prst="line">
            <a:avLst/>
          </a:prstGeom>
          <a:ln>
            <a:solidFill>
              <a:srgbClr val="FFFF00"/>
            </a:solidFill>
          </a:ln>
        </p:spPr>
        <p:style>
          <a:lnRef idx="2">
            <a:schemeClr val="accent1"/>
          </a:lnRef>
          <a:fillRef idx="0">
            <a:schemeClr val="accent1"/>
          </a:fillRef>
          <a:effectRef idx="1">
            <a:schemeClr val="accent1"/>
          </a:effectRef>
          <a:fontRef idx="minor">
            <a:schemeClr val="tx1"/>
          </a:fontRef>
        </p:style>
      </p:cxnSp>
      <p:cxnSp>
        <p:nvCxnSpPr>
          <p:cNvPr id="24" name="Straight Connector 23"/>
          <p:cNvCxnSpPr/>
          <p:nvPr/>
        </p:nvCxnSpPr>
        <p:spPr>
          <a:xfrm>
            <a:off x="1679580" y="3444081"/>
            <a:ext cx="7472358" cy="381000"/>
          </a:xfrm>
          <a:prstGeom prst="line">
            <a:avLst/>
          </a:prstGeom>
          <a:ln>
            <a:solidFill>
              <a:srgbClr val="FFFF00"/>
            </a:solidFill>
          </a:ln>
        </p:spPr>
        <p:style>
          <a:lnRef idx="2">
            <a:schemeClr val="accent1"/>
          </a:lnRef>
          <a:fillRef idx="0">
            <a:schemeClr val="accent1"/>
          </a:fillRef>
          <a:effectRef idx="1">
            <a:schemeClr val="accent1"/>
          </a:effectRef>
          <a:fontRef idx="minor">
            <a:schemeClr val="tx1"/>
          </a:fontRef>
        </p:style>
      </p:cxnSp>
      <p:cxnSp>
        <p:nvCxnSpPr>
          <p:cNvPr id="25" name="Straight Connector 24"/>
          <p:cNvCxnSpPr/>
          <p:nvPr/>
        </p:nvCxnSpPr>
        <p:spPr>
          <a:xfrm>
            <a:off x="1511304" y="3977481"/>
            <a:ext cx="7688262" cy="700880"/>
          </a:xfrm>
          <a:prstGeom prst="line">
            <a:avLst/>
          </a:prstGeom>
          <a:ln>
            <a:solidFill>
              <a:srgbClr val="FFFF00"/>
            </a:solidFill>
          </a:ln>
        </p:spPr>
        <p:style>
          <a:lnRef idx="2">
            <a:schemeClr val="accent1"/>
          </a:lnRef>
          <a:fillRef idx="0">
            <a:schemeClr val="accent1"/>
          </a:fillRef>
          <a:effectRef idx="1">
            <a:schemeClr val="accent1"/>
          </a:effectRef>
          <a:fontRef idx="minor">
            <a:schemeClr val="tx1"/>
          </a:fontRef>
        </p:style>
      </p:cxnSp>
      <p:cxnSp>
        <p:nvCxnSpPr>
          <p:cNvPr id="26" name="Straight Connector 25"/>
          <p:cNvCxnSpPr/>
          <p:nvPr/>
        </p:nvCxnSpPr>
        <p:spPr>
          <a:xfrm>
            <a:off x="1752600" y="2834481"/>
            <a:ext cx="7359648" cy="167479"/>
          </a:xfrm>
          <a:prstGeom prst="line">
            <a:avLst/>
          </a:prstGeom>
          <a:ln>
            <a:solidFill>
              <a:srgbClr val="FFFF00"/>
            </a:solidFill>
          </a:ln>
        </p:spPr>
        <p:style>
          <a:lnRef idx="2">
            <a:schemeClr val="accent1"/>
          </a:lnRef>
          <a:fillRef idx="0">
            <a:schemeClr val="accent1"/>
          </a:fillRef>
          <a:effectRef idx="1">
            <a:schemeClr val="accent1"/>
          </a:effectRef>
          <a:fontRef idx="minor">
            <a:schemeClr val="tx1"/>
          </a:fontRef>
        </p:style>
      </p:cxnSp>
      <p:sp>
        <p:nvSpPr>
          <p:cNvPr id="13" name="TextBox 12"/>
          <p:cNvSpPr txBox="1"/>
          <p:nvPr/>
        </p:nvSpPr>
        <p:spPr>
          <a:xfrm rot="21090975">
            <a:off x="1295400" y="283500"/>
            <a:ext cx="2209800" cy="369332"/>
          </a:xfrm>
          <a:prstGeom prst="rect">
            <a:avLst/>
          </a:prstGeom>
          <a:noFill/>
        </p:spPr>
        <p:txBody>
          <a:bodyPr wrap="square" rtlCol="0">
            <a:spAutoFit/>
          </a:bodyPr>
          <a:lstStyle/>
          <a:p>
            <a:r>
              <a:rPr lang="en-US" dirty="0" smtClean="0">
                <a:solidFill>
                  <a:schemeClr val="accent6"/>
                </a:solidFill>
              </a:rPr>
              <a:t>- HAVE SINNED.</a:t>
            </a:r>
            <a:endParaRPr lang="en-US" dirty="0">
              <a:solidFill>
                <a:schemeClr val="accent6"/>
              </a:solidFill>
            </a:endParaRPr>
          </a:p>
        </p:txBody>
      </p:sp>
      <p:sp>
        <p:nvSpPr>
          <p:cNvPr id="16" name="TextBox 15"/>
          <p:cNvSpPr txBox="1"/>
          <p:nvPr/>
        </p:nvSpPr>
        <p:spPr>
          <a:xfrm rot="21300000">
            <a:off x="1438458" y="742293"/>
            <a:ext cx="3917190" cy="369332"/>
          </a:xfrm>
          <a:prstGeom prst="rect">
            <a:avLst/>
          </a:prstGeom>
          <a:noFill/>
        </p:spPr>
        <p:txBody>
          <a:bodyPr wrap="square" rtlCol="0">
            <a:spAutoFit/>
          </a:bodyPr>
          <a:lstStyle/>
          <a:p>
            <a:r>
              <a:rPr lang="en-US" dirty="0" smtClean="0">
                <a:solidFill>
                  <a:schemeClr val="accent6"/>
                </a:solidFill>
              </a:rPr>
              <a:t>- MUST GIVE AN ACCOUNT TO GOD.</a:t>
            </a:r>
            <a:endParaRPr lang="en-US" dirty="0">
              <a:solidFill>
                <a:schemeClr val="accent6"/>
              </a:solidFill>
            </a:endParaRPr>
          </a:p>
        </p:txBody>
      </p:sp>
      <p:sp>
        <p:nvSpPr>
          <p:cNvPr id="18" name="TextBox 17"/>
          <p:cNvSpPr txBox="1"/>
          <p:nvPr/>
        </p:nvSpPr>
        <p:spPr>
          <a:xfrm rot="21069094">
            <a:off x="2892844" y="69126"/>
            <a:ext cx="2063299" cy="338554"/>
          </a:xfrm>
          <a:prstGeom prst="rect">
            <a:avLst/>
          </a:prstGeom>
          <a:noFill/>
        </p:spPr>
        <p:txBody>
          <a:bodyPr wrap="square" rtlCol="0">
            <a:spAutoFit/>
          </a:bodyPr>
          <a:lstStyle/>
          <a:p>
            <a:r>
              <a:rPr lang="en-US" sz="1600" dirty="0" smtClean="0">
                <a:solidFill>
                  <a:schemeClr val="bg1"/>
                </a:solidFill>
              </a:rPr>
              <a:t>Rom. 3:23; Eccl. 7:20</a:t>
            </a:r>
            <a:endParaRPr lang="en-US" sz="1600" dirty="0">
              <a:solidFill>
                <a:schemeClr val="bg1"/>
              </a:solidFill>
            </a:endParaRPr>
          </a:p>
        </p:txBody>
      </p:sp>
      <p:sp>
        <p:nvSpPr>
          <p:cNvPr id="19" name="TextBox 18"/>
          <p:cNvSpPr txBox="1"/>
          <p:nvPr/>
        </p:nvSpPr>
        <p:spPr>
          <a:xfrm rot="21480000">
            <a:off x="1614672" y="1357018"/>
            <a:ext cx="3917190" cy="369332"/>
          </a:xfrm>
          <a:prstGeom prst="rect">
            <a:avLst/>
          </a:prstGeom>
          <a:noFill/>
        </p:spPr>
        <p:txBody>
          <a:bodyPr wrap="square" rtlCol="0">
            <a:spAutoFit/>
          </a:bodyPr>
          <a:lstStyle/>
          <a:p>
            <a:r>
              <a:rPr lang="en-US" dirty="0" smtClean="0">
                <a:solidFill>
                  <a:schemeClr val="accent6"/>
                </a:solidFill>
              </a:rPr>
              <a:t>- MUST OBEY THE GOSPEL OF CHRIST.</a:t>
            </a:r>
            <a:endParaRPr lang="en-US" dirty="0">
              <a:solidFill>
                <a:schemeClr val="accent6"/>
              </a:solidFill>
            </a:endParaRPr>
          </a:p>
        </p:txBody>
      </p:sp>
      <p:sp>
        <p:nvSpPr>
          <p:cNvPr id="20" name="TextBox 19"/>
          <p:cNvSpPr txBox="1"/>
          <p:nvPr/>
        </p:nvSpPr>
        <p:spPr>
          <a:xfrm rot="21420000">
            <a:off x="5341906" y="1214518"/>
            <a:ext cx="3599361" cy="338554"/>
          </a:xfrm>
          <a:prstGeom prst="rect">
            <a:avLst/>
          </a:prstGeom>
          <a:noFill/>
        </p:spPr>
        <p:txBody>
          <a:bodyPr wrap="square" rtlCol="0">
            <a:spAutoFit/>
          </a:bodyPr>
          <a:lstStyle/>
          <a:p>
            <a:r>
              <a:rPr lang="en-US" sz="1600" dirty="0" smtClean="0">
                <a:solidFill>
                  <a:schemeClr val="bg1"/>
                </a:solidFill>
              </a:rPr>
              <a:t>Heb. 5:8-9; 1 Pt. 4:17-18; 2 Thess. 1:8-9</a:t>
            </a:r>
            <a:endParaRPr lang="en-US" sz="1600" dirty="0">
              <a:solidFill>
                <a:schemeClr val="bg1"/>
              </a:solidFill>
            </a:endParaRPr>
          </a:p>
        </p:txBody>
      </p:sp>
      <p:sp>
        <p:nvSpPr>
          <p:cNvPr id="21" name="TextBox 20"/>
          <p:cNvSpPr txBox="1"/>
          <p:nvPr/>
        </p:nvSpPr>
        <p:spPr>
          <a:xfrm>
            <a:off x="1743258" y="1968264"/>
            <a:ext cx="3917190" cy="369332"/>
          </a:xfrm>
          <a:prstGeom prst="rect">
            <a:avLst/>
          </a:prstGeom>
          <a:noFill/>
        </p:spPr>
        <p:txBody>
          <a:bodyPr wrap="square" rtlCol="0">
            <a:spAutoFit/>
          </a:bodyPr>
          <a:lstStyle/>
          <a:p>
            <a:r>
              <a:rPr lang="en-US" dirty="0" smtClean="0">
                <a:solidFill>
                  <a:schemeClr val="accent6"/>
                </a:solidFill>
              </a:rPr>
              <a:t>- INVITED TO COME TO CHRIST.</a:t>
            </a:r>
            <a:endParaRPr lang="en-US" dirty="0">
              <a:solidFill>
                <a:schemeClr val="accent6"/>
              </a:solidFill>
            </a:endParaRPr>
          </a:p>
        </p:txBody>
      </p:sp>
      <p:sp>
        <p:nvSpPr>
          <p:cNvPr id="22" name="TextBox 21"/>
          <p:cNvSpPr txBox="1"/>
          <p:nvPr/>
        </p:nvSpPr>
        <p:spPr>
          <a:xfrm>
            <a:off x="5392239" y="1983168"/>
            <a:ext cx="3599361" cy="338554"/>
          </a:xfrm>
          <a:prstGeom prst="rect">
            <a:avLst/>
          </a:prstGeom>
          <a:noFill/>
        </p:spPr>
        <p:txBody>
          <a:bodyPr wrap="square" rtlCol="0">
            <a:spAutoFit/>
          </a:bodyPr>
          <a:lstStyle/>
          <a:p>
            <a:r>
              <a:rPr lang="en-US" sz="1600" dirty="0" smtClean="0">
                <a:solidFill>
                  <a:schemeClr val="bg1"/>
                </a:solidFill>
              </a:rPr>
              <a:t>Mt. 11:28-29; Heb. 2:9; Rev. 22:17</a:t>
            </a:r>
            <a:endParaRPr lang="en-US" sz="1600" dirty="0">
              <a:solidFill>
                <a:schemeClr val="bg1"/>
              </a:solidFill>
            </a:endParaRPr>
          </a:p>
        </p:txBody>
      </p:sp>
      <p:sp>
        <p:nvSpPr>
          <p:cNvPr id="36" name="TextBox 35"/>
          <p:cNvSpPr txBox="1"/>
          <p:nvPr/>
        </p:nvSpPr>
        <p:spPr>
          <a:xfrm rot="21300000">
            <a:off x="5189506" y="434718"/>
            <a:ext cx="3599361" cy="338554"/>
          </a:xfrm>
          <a:prstGeom prst="rect">
            <a:avLst/>
          </a:prstGeom>
          <a:noFill/>
        </p:spPr>
        <p:txBody>
          <a:bodyPr wrap="square" rtlCol="0">
            <a:spAutoFit/>
          </a:bodyPr>
          <a:lstStyle/>
          <a:p>
            <a:r>
              <a:rPr lang="en-US" sz="1600" dirty="0" smtClean="0">
                <a:solidFill>
                  <a:schemeClr val="bg1"/>
                </a:solidFill>
              </a:rPr>
              <a:t>2 Cor. 5:10-11; Rom. 14:10-12; Mt. 12:36</a:t>
            </a:r>
            <a:endParaRPr lang="en-US" sz="1600" dirty="0">
              <a:solidFill>
                <a:schemeClr val="bg1"/>
              </a:solidFill>
            </a:endParaRPr>
          </a:p>
        </p:txBody>
      </p:sp>
      <p:sp>
        <p:nvSpPr>
          <p:cNvPr id="27" name="Rounded Rectangle 26"/>
          <p:cNvSpPr/>
          <p:nvPr/>
        </p:nvSpPr>
        <p:spPr>
          <a:xfrm>
            <a:off x="2819400" y="2529680"/>
            <a:ext cx="5045717" cy="2438401"/>
          </a:xfrm>
          <a:prstGeom prst="roundRect">
            <a:avLst/>
          </a:prstGeom>
          <a:solidFill>
            <a:schemeClr val="tx1"/>
          </a:solidFill>
          <a:ln>
            <a:solidFill>
              <a:srgbClr val="008000"/>
            </a:solidFill>
          </a:ln>
        </p:spPr>
        <p:style>
          <a:lnRef idx="1">
            <a:schemeClr val="accent1"/>
          </a:lnRef>
          <a:fillRef idx="3">
            <a:schemeClr val="accent1"/>
          </a:fillRef>
          <a:effectRef idx="2">
            <a:schemeClr val="accent1"/>
          </a:effectRef>
          <a:fontRef idx="minor">
            <a:schemeClr val="lt1"/>
          </a:fontRef>
        </p:style>
        <p:txBody>
          <a:bodyPr rtlCol="0" anchor="ctr"/>
          <a:lstStyle/>
          <a:p>
            <a:r>
              <a:rPr lang="en-US" sz="2000" b="1" u="sng" dirty="0" smtClean="0">
                <a:solidFill>
                  <a:schemeClr val="bg1"/>
                </a:solidFill>
              </a:rPr>
              <a:t>Hebrews 2:9.</a:t>
            </a:r>
            <a:endParaRPr lang="en-US" sz="2000" u="sng" dirty="0" smtClean="0">
              <a:solidFill>
                <a:schemeClr val="bg1"/>
              </a:solidFill>
            </a:endParaRPr>
          </a:p>
          <a:p>
            <a:r>
              <a:rPr lang="en-US" sz="2000" dirty="0" smtClean="0"/>
              <a:t>But we see Jesus, who was made a little lower than the angels, for the suffering of death crowned with glory and honor, that He, by the grace of God, might taste death for everyone.</a:t>
            </a:r>
            <a:endParaRPr lang="en-US" sz="2000" dirty="0" smtClean="0">
              <a:solidFill>
                <a:schemeClr val="bg1"/>
              </a:solidFill>
            </a:endParaRPr>
          </a:p>
        </p:txBody>
      </p:sp>
    </p:spTree>
  </p:cSld>
  <p:clrMapOvr>
    <a:masterClrMapping/>
  </p:clrMapOvr>
  <p:transition>
    <p:fad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 name="Chord 32"/>
          <p:cNvSpPr/>
          <p:nvPr/>
        </p:nvSpPr>
        <p:spPr>
          <a:xfrm flipH="1">
            <a:off x="-2100261" y="2"/>
            <a:ext cx="3779840" cy="5140328"/>
          </a:xfrm>
          <a:prstGeom prst="chord">
            <a:avLst>
              <a:gd name="adj1" fmla="val 5412151"/>
              <a:gd name="adj2" fmla="val 16200000"/>
            </a:avLst>
          </a:prstGeom>
          <a:gradFill flip="none" rotWithShape="1">
            <a:gsLst>
              <a:gs pos="99000">
                <a:srgbClr val="FF6600"/>
              </a:gs>
              <a:gs pos="1000">
                <a:srgbClr val="FFFF00"/>
              </a:gs>
            </a:gsLst>
            <a:lin ang="0" scaled="1"/>
            <a:tileRect/>
          </a:gra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 name="TextBox 3"/>
          <p:cNvSpPr txBox="1"/>
          <p:nvPr/>
        </p:nvSpPr>
        <p:spPr>
          <a:xfrm>
            <a:off x="-228600" y="243681"/>
            <a:ext cx="1447800" cy="4524315"/>
          </a:xfrm>
          <a:prstGeom prst="rect">
            <a:avLst/>
          </a:prstGeom>
          <a:noFill/>
          <a:ln>
            <a:noFill/>
          </a:ln>
        </p:spPr>
        <p:txBody>
          <a:bodyPr wrap="square" rtlCol="0">
            <a:spAutoFit/>
          </a:bodyPr>
          <a:lstStyle/>
          <a:p>
            <a:pPr algn="ctr"/>
            <a:r>
              <a:rPr lang="en-US" sz="9600" b="1" dirty="0" smtClean="0"/>
              <a:t>A</a:t>
            </a:r>
          </a:p>
          <a:p>
            <a:pPr algn="ctr"/>
            <a:r>
              <a:rPr lang="en-US" sz="9600" b="1" dirty="0" smtClean="0"/>
              <a:t>L</a:t>
            </a:r>
          </a:p>
          <a:p>
            <a:pPr algn="ctr"/>
            <a:r>
              <a:rPr lang="en-US" sz="9600" b="1" dirty="0" smtClean="0"/>
              <a:t>L</a:t>
            </a:r>
            <a:endParaRPr lang="en-US" sz="9600" b="1" dirty="0"/>
          </a:p>
        </p:txBody>
      </p:sp>
      <p:sp>
        <p:nvSpPr>
          <p:cNvPr id="5" name="Block Arc 4"/>
          <p:cNvSpPr/>
          <p:nvPr/>
        </p:nvSpPr>
        <p:spPr>
          <a:xfrm rot="5400000">
            <a:off x="-2605881" y="853283"/>
            <a:ext cx="5211763" cy="3505201"/>
          </a:xfrm>
          <a:prstGeom prst="blockArc">
            <a:avLst>
              <a:gd name="adj1" fmla="val 10789278"/>
              <a:gd name="adj2" fmla="val 11317"/>
              <a:gd name="adj3" fmla="val 4117"/>
            </a:avLst>
          </a:prstGeom>
          <a:solidFill>
            <a:srgbClr val="FFFF00"/>
          </a:solidFill>
          <a:ln>
            <a:solidFill>
              <a:srgbClr val="FF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tx1"/>
              </a:solidFill>
            </a:endParaRPr>
          </a:p>
        </p:txBody>
      </p:sp>
    </p:spTree>
  </p:cSld>
  <p:clrMapOvr>
    <a:masterClrMapping/>
  </p:clrMapOvr>
  <p:transition>
    <p:fade/>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 name="Chord 32"/>
          <p:cNvSpPr/>
          <p:nvPr/>
        </p:nvSpPr>
        <p:spPr>
          <a:xfrm flipH="1">
            <a:off x="-2100261" y="2"/>
            <a:ext cx="3779840" cy="5140328"/>
          </a:xfrm>
          <a:prstGeom prst="chord">
            <a:avLst>
              <a:gd name="adj1" fmla="val 5412151"/>
              <a:gd name="adj2" fmla="val 16200000"/>
            </a:avLst>
          </a:prstGeom>
          <a:gradFill flip="none" rotWithShape="1">
            <a:gsLst>
              <a:gs pos="99000">
                <a:srgbClr val="FF6600"/>
              </a:gs>
              <a:gs pos="1000">
                <a:srgbClr val="FFFF00"/>
              </a:gs>
            </a:gsLst>
            <a:lin ang="0" scaled="1"/>
            <a:tileRect/>
          </a:gra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 name="TextBox 3"/>
          <p:cNvSpPr txBox="1"/>
          <p:nvPr/>
        </p:nvSpPr>
        <p:spPr>
          <a:xfrm>
            <a:off x="-228600" y="243681"/>
            <a:ext cx="1447800" cy="4524315"/>
          </a:xfrm>
          <a:prstGeom prst="rect">
            <a:avLst/>
          </a:prstGeom>
          <a:noFill/>
          <a:ln>
            <a:noFill/>
          </a:ln>
        </p:spPr>
        <p:txBody>
          <a:bodyPr wrap="square" rtlCol="0">
            <a:spAutoFit/>
          </a:bodyPr>
          <a:lstStyle/>
          <a:p>
            <a:pPr algn="ctr"/>
            <a:r>
              <a:rPr lang="en-US" sz="9600" b="1" dirty="0" smtClean="0"/>
              <a:t>A</a:t>
            </a:r>
          </a:p>
          <a:p>
            <a:pPr algn="ctr"/>
            <a:r>
              <a:rPr lang="en-US" sz="9600" b="1" dirty="0" smtClean="0"/>
              <a:t>L</a:t>
            </a:r>
          </a:p>
          <a:p>
            <a:pPr algn="ctr"/>
            <a:r>
              <a:rPr lang="en-US" sz="9600" b="1" dirty="0" smtClean="0"/>
              <a:t>L</a:t>
            </a:r>
            <a:endParaRPr lang="en-US" sz="9600" b="1" dirty="0"/>
          </a:p>
        </p:txBody>
      </p:sp>
      <p:sp>
        <p:nvSpPr>
          <p:cNvPr id="5" name="Block Arc 4"/>
          <p:cNvSpPr/>
          <p:nvPr/>
        </p:nvSpPr>
        <p:spPr>
          <a:xfrm rot="5400000">
            <a:off x="-2605881" y="853283"/>
            <a:ext cx="5211763" cy="3505201"/>
          </a:xfrm>
          <a:prstGeom prst="blockArc">
            <a:avLst>
              <a:gd name="adj1" fmla="val 10789278"/>
              <a:gd name="adj2" fmla="val 11317"/>
              <a:gd name="adj3" fmla="val 4117"/>
            </a:avLst>
          </a:prstGeom>
          <a:solidFill>
            <a:srgbClr val="FFFF00"/>
          </a:solidFill>
          <a:ln>
            <a:solidFill>
              <a:srgbClr val="FF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tx1"/>
              </a:solidFill>
            </a:endParaRPr>
          </a:p>
        </p:txBody>
      </p:sp>
      <p:cxnSp>
        <p:nvCxnSpPr>
          <p:cNvPr id="7" name="Straight Connector 6"/>
          <p:cNvCxnSpPr/>
          <p:nvPr/>
        </p:nvCxnSpPr>
        <p:spPr>
          <a:xfrm flipV="1">
            <a:off x="1295400" y="0"/>
            <a:ext cx="5257800" cy="792161"/>
          </a:xfrm>
          <a:prstGeom prst="line">
            <a:avLst/>
          </a:prstGeom>
          <a:ln>
            <a:solidFill>
              <a:srgbClr val="FFFF00"/>
            </a:solidFill>
          </a:ln>
        </p:spPr>
        <p:style>
          <a:lnRef idx="2">
            <a:schemeClr val="accent1"/>
          </a:lnRef>
          <a:fillRef idx="0">
            <a:schemeClr val="accent1"/>
          </a:fillRef>
          <a:effectRef idx="1">
            <a:schemeClr val="accent1"/>
          </a:effectRef>
          <a:fontRef idx="minor">
            <a:schemeClr val="tx1"/>
          </a:fontRef>
        </p:style>
      </p:cxnSp>
      <p:cxnSp>
        <p:nvCxnSpPr>
          <p:cNvPr id="8" name="Straight Connector 7"/>
          <p:cNvCxnSpPr/>
          <p:nvPr/>
        </p:nvCxnSpPr>
        <p:spPr>
          <a:xfrm flipV="1">
            <a:off x="1676400" y="1462881"/>
            <a:ext cx="7391400" cy="304800"/>
          </a:xfrm>
          <a:prstGeom prst="line">
            <a:avLst/>
          </a:prstGeom>
          <a:ln>
            <a:solidFill>
              <a:srgbClr val="FFFF00"/>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V="1">
            <a:off x="1524000" y="548481"/>
            <a:ext cx="7527924" cy="700880"/>
          </a:xfrm>
          <a:prstGeom prst="line">
            <a:avLst/>
          </a:prstGeom>
          <a:ln>
            <a:solidFill>
              <a:srgbClr val="FFFF00"/>
            </a:solidFill>
          </a:ln>
        </p:spPr>
        <p:style>
          <a:lnRef idx="2">
            <a:schemeClr val="accent1"/>
          </a:lnRef>
          <a:fillRef idx="0">
            <a:schemeClr val="accent1"/>
          </a:fillRef>
          <a:effectRef idx="1">
            <a:schemeClr val="accent1"/>
          </a:effectRef>
          <a:fontRef idx="minor">
            <a:schemeClr val="tx1"/>
          </a:fontRef>
        </p:style>
      </p:cxnSp>
      <p:cxnSp>
        <p:nvCxnSpPr>
          <p:cNvPr id="14" name="Straight Connector 13"/>
          <p:cNvCxnSpPr/>
          <p:nvPr/>
        </p:nvCxnSpPr>
        <p:spPr>
          <a:xfrm>
            <a:off x="1752600" y="2301081"/>
            <a:ext cx="7391400" cy="1588"/>
          </a:xfrm>
          <a:prstGeom prst="line">
            <a:avLst/>
          </a:prstGeom>
          <a:ln>
            <a:solidFill>
              <a:srgbClr val="FFFF00"/>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a:off x="1187448" y="4572001"/>
            <a:ext cx="4679952" cy="639762"/>
          </a:xfrm>
          <a:prstGeom prst="line">
            <a:avLst/>
          </a:prstGeom>
          <a:ln>
            <a:solidFill>
              <a:srgbClr val="FFFF00"/>
            </a:solidFill>
          </a:ln>
        </p:spPr>
        <p:style>
          <a:lnRef idx="2">
            <a:schemeClr val="accent1"/>
          </a:lnRef>
          <a:fillRef idx="0">
            <a:schemeClr val="accent1"/>
          </a:fillRef>
          <a:effectRef idx="1">
            <a:schemeClr val="accent1"/>
          </a:effectRef>
          <a:fontRef idx="minor">
            <a:schemeClr val="tx1"/>
          </a:fontRef>
        </p:style>
      </p:cxnSp>
      <p:cxnSp>
        <p:nvCxnSpPr>
          <p:cNvPr id="24" name="Straight Connector 23"/>
          <p:cNvCxnSpPr/>
          <p:nvPr/>
        </p:nvCxnSpPr>
        <p:spPr>
          <a:xfrm>
            <a:off x="1679580" y="3444081"/>
            <a:ext cx="7472358" cy="381000"/>
          </a:xfrm>
          <a:prstGeom prst="line">
            <a:avLst/>
          </a:prstGeom>
          <a:ln>
            <a:solidFill>
              <a:srgbClr val="FFFF00"/>
            </a:solidFill>
          </a:ln>
        </p:spPr>
        <p:style>
          <a:lnRef idx="2">
            <a:schemeClr val="accent1"/>
          </a:lnRef>
          <a:fillRef idx="0">
            <a:schemeClr val="accent1"/>
          </a:fillRef>
          <a:effectRef idx="1">
            <a:schemeClr val="accent1"/>
          </a:effectRef>
          <a:fontRef idx="minor">
            <a:schemeClr val="tx1"/>
          </a:fontRef>
        </p:style>
      </p:cxnSp>
      <p:cxnSp>
        <p:nvCxnSpPr>
          <p:cNvPr id="25" name="Straight Connector 24"/>
          <p:cNvCxnSpPr/>
          <p:nvPr/>
        </p:nvCxnSpPr>
        <p:spPr>
          <a:xfrm>
            <a:off x="1511304" y="3977481"/>
            <a:ext cx="7688262" cy="700880"/>
          </a:xfrm>
          <a:prstGeom prst="line">
            <a:avLst/>
          </a:prstGeom>
          <a:ln>
            <a:solidFill>
              <a:srgbClr val="FFFF00"/>
            </a:solidFill>
          </a:ln>
        </p:spPr>
        <p:style>
          <a:lnRef idx="2">
            <a:schemeClr val="accent1"/>
          </a:lnRef>
          <a:fillRef idx="0">
            <a:schemeClr val="accent1"/>
          </a:fillRef>
          <a:effectRef idx="1">
            <a:schemeClr val="accent1"/>
          </a:effectRef>
          <a:fontRef idx="minor">
            <a:schemeClr val="tx1"/>
          </a:fontRef>
        </p:style>
      </p:cxnSp>
      <p:cxnSp>
        <p:nvCxnSpPr>
          <p:cNvPr id="26" name="Straight Connector 25"/>
          <p:cNvCxnSpPr/>
          <p:nvPr/>
        </p:nvCxnSpPr>
        <p:spPr>
          <a:xfrm>
            <a:off x="1752600" y="2834481"/>
            <a:ext cx="7359648" cy="167479"/>
          </a:xfrm>
          <a:prstGeom prst="line">
            <a:avLst/>
          </a:prstGeom>
          <a:ln>
            <a:solidFill>
              <a:srgbClr val="FFFF00"/>
            </a:solidFill>
          </a:ln>
        </p:spPr>
        <p:style>
          <a:lnRef idx="2">
            <a:schemeClr val="accent1"/>
          </a:lnRef>
          <a:fillRef idx="0">
            <a:schemeClr val="accent1"/>
          </a:fillRef>
          <a:effectRef idx="1">
            <a:schemeClr val="accent1"/>
          </a:effectRef>
          <a:fontRef idx="minor">
            <a:schemeClr val="tx1"/>
          </a:fontRef>
        </p:style>
      </p:cxnSp>
      <p:sp>
        <p:nvSpPr>
          <p:cNvPr id="13" name="TextBox 12"/>
          <p:cNvSpPr txBox="1"/>
          <p:nvPr/>
        </p:nvSpPr>
        <p:spPr>
          <a:xfrm rot="21090975">
            <a:off x="1295400" y="283500"/>
            <a:ext cx="2209800" cy="369332"/>
          </a:xfrm>
          <a:prstGeom prst="rect">
            <a:avLst/>
          </a:prstGeom>
          <a:noFill/>
        </p:spPr>
        <p:txBody>
          <a:bodyPr wrap="square" rtlCol="0">
            <a:spAutoFit/>
          </a:bodyPr>
          <a:lstStyle/>
          <a:p>
            <a:r>
              <a:rPr lang="en-US" dirty="0" smtClean="0">
                <a:solidFill>
                  <a:schemeClr val="accent6"/>
                </a:solidFill>
              </a:rPr>
              <a:t>- HAVE SINNED.</a:t>
            </a:r>
            <a:endParaRPr lang="en-US" dirty="0">
              <a:solidFill>
                <a:schemeClr val="accent6"/>
              </a:solidFill>
            </a:endParaRPr>
          </a:p>
        </p:txBody>
      </p:sp>
      <p:sp>
        <p:nvSpPr>
          <p:cNvPr id="16" name="TextBox 15"/>
          <p:cNvSpPr txBox="1"/>
          <p:nvPr/>
        </p:nvSpPr>
        <p:spPr>
          <a:xfrm rot="21300000">
            <a:off x="1438458" y="742293"/>
            <a:ext cx="3917190" cy="369332"/>
          </a:xfrm>
          <a:prstGeom prst="rect">
            <a:avLst/>
          </a:prstGeom>
          <a:noFill/>
        </p:spPr>
        <p:txBody>
          <a:bodyPr wrap="square" rtlCol="0">
            <a:spAutoFit/>
          </a:bodyPr>
          <a:lstStyle/>
          <a:p>
            <a:r>
              <a:rPr lang="en-US" dirty="0" smtClean="0">
                <a:solidFill>
                  <a:schemeClr val="accent6"/>
                </a:solidFill>
              </a:rPr>
              <a:t>- MUST GIVE AN ACCOUNT TO GOD.</a:t>
            </a:r>
            <a:endParaRPr lang="en-US" dirty="0">
              <a:solidFill>
                <a:schemeClr val="accent6"/>
              </a:solidFill>
            </a:endParaRPr>
          </a:p>
        </p:txBody>
      </p:sp>
      <p:sp>
        <p:nvSpPr>
          <p:cNvPr id="18" name="TextBox 17"/>
          <p:cNvSpPr txBox="1"/>
          <p:nvPr/>
        </p:nvSpPr>
        <p:spPr>
          <a:xfrm rot="21069094">
            <a:off x="2892844" y="69126"/>
            <a:ext cx="2063299" cy="338554"/>
          </a:xfrm>
          <a:prstGeom prst="rect">
            <a:avLst/>
          </a:prstGeom>
          <a:noFill/>
        </p:spPr>
        <p:txBody>
          <a:bodyPr wrap="square" rtlCol="0">
            <a:spAutoFit/>
          </a:bodyPr>
          <a:lstStyle/>
          <a:p>
            <a:r>
              <a:rPr lang="en-US" sz="1600" dirty="0" smtClean="0">
                <a:solidFill>
                  <a:schemeClr val="bg1"/>
                </a:solidFill>
              </a:rPr>
              <a:t>Rom. 3:23; Eccl. 7:20</a:t>
            </a:r>
            <a:endParaRPr lang="en-US" sz="1600" dirty="0">
              <a:solidFill>
                <a:schemeClr val="bg1"/>
              </a:solidFill>
            </a:endParaRPr>
          </a:p>
        </p:txBody>
      </p:sp>
      <p:sp>
        <p:nvSpPr>
          <p:cNvPr id="19" name="TextBox 18"/>
          <p:cNvSpPr txBox="1"/>
          <p:nvPr/>
        </p:nvSpPr>
        <p:spPr>
          <a:xfrm rot="21480000">
            <a:off x="1614672" y="1357018"/>
            <a:ext cx="3917190" cy="369332"/>
          </a:xfrm>
          <a:prstGeom prst="rect">
            <a:avLst/>
          </a:prstGeom>
          <a:noFill/>
        </p:spPr>
        <p:txBody>
          <a:bodyPr wrap="square" rtlCol="0">
            <a:spAutoFit/>
          </a:bodyPr>
          <a:lstStyle/>
          <a:p>
            <a:r>
              <a:rPr lang="en-US" dirty="0" smtClean="0">
                <a:solidFill>
                  <a:schemeClr val="accent6"/>
                </a:solidFill>
              </a:rPr>
              <a:t>- MUST OBEY THE GOSPEL OF CHRIST.</a:t>
            </a:r>
            <a:endParaRPr lang="en-US" dirty="0">
              <a:solidFill>
                <a:schemeClr val="accent6"/>
              </a:solidFill>
            </a:endParaRPr>
          </a:p>
        </p:txBody>
      </p:sp>
      <p:sp>
        <p:nvSpPr>
          <p:cNvPr id="20" name="TextBox 19"/>
          <p:cNvSpPr txBox="1"/>
          <p:nvPr/>
        </p:nvSpPr>
        <p:spPr>
          <a:xfrm rot="21420000">
            <a:off x="5341906" y="1214518"/>
            <a:ext cx="3599361" cy="338554"/>
          </a:xfrm>
          <a:prstGeom prst="rect">
            <a:avLst/>
          </a:prstGeom>
          <a:noFill/>
        </p:spPr>
        <p:txBody>
          <a:bodyPr wrap="square" rtlCol="0">
            <a:spAutoFit/>
          </a:bodyPr>
          <a:lstStyle/>
          <a:p>
            <a:r>
              <a:rPr lang="en-US" sz="1600" dirty="0" smtClean="0">
                <a:solidFill>
                  <a:schemeClr val="bg1"/>
                </a:solidFill>
              </a:rPr>
              <a:t>Heb. 5:8-9; 1 Pt. 4:17-18; 2 Thess. 1:8-9</a:t>
            </a:r>
            <a:endParaRPr lang="en-US" sz="1600" dirty="0">
              <a:solidFill>
                <a:schemeClr val="bg1"/>
              </a:solidFill>
            </a:endParaRPr>
          </a:p>
        </p:txBody>
      </p:sp>
      <p:sp>
        <p:nvSpPr>
          <p:cNvPr id="21" name="TextBox 20"/>
          <p:cNvSpPr txBox="1"/>
          <p:nvPr/>
        </p:nvSpPr>
        <p:spPr>
          <a:xfrm>
            <a:off x="1743258" y="1968264"/>
            <a:ext cx="3917190" cy="369332"/>
          </a:xfrm>
          <a:prstGeom prst="rect">
            <a:avLst/>
          </a:prstGeom>
          <a:noFill/>
        </p:spPr>
        <p:txBody>
          <a:bodyPr wrap="square" rtlCol="0">
            <a:spAutoFit/>
          </a:bodyPr>
          <a:lstStyle/>
          <a:p>
            <a:r>
              <a:rPr lang="en-US" dirty="0" smtClean="0">
                <a:solidFill>
                  <a:schemeClr val="accent6"/>
                </a:solidFill>
              </a:rPr>
              <a:t>- INVITED TO COME TO CHRIST.</a:t>
            </a:r>
            <a:endParaRPr lang="en-US" dirty="0">
              <a:solidFill>
                <a:schemeClr val="accent6"/>
              </a:solidFill>
            </a:endParaRPr>
          </a:p>
        </p:txBody>
      </p:sp>
      <p:sp>
        <p:nvSpPr>
          <p:cNvPr id="22" name="TextBox 21"/>
          <p:cNvSpPr txBox="1"/>
          <p:nvPr/>
        </p:nvSpPr>
        <p:spPr>
          <a:xfrm>
            <a:off x="5392239" y="1983168"/>
            <a:ext cx="3599361" cy="338554"/>
          </a:xfrm>
          <a:prstGeom prst="rect">
            <a:avLst/>
          </a:prstGeom>
          <a:noFill/>
        </p:spPr>
        <p:txBody>
          <a:bodyPr wrap="square" rtlCol="0">
            <a:spAutoFit/>
          </a:bodyPr>
          <a:lstStyle/>
          <a:p>
            <a:r>
              <a:rPr lang="en-US" sz="1600" dirty="0" smtClean="0">
                <a:solidFill>
                  <a:schemeClr val="bg1"/>
                </a:solidFill>
              </a:rPr>
              <a:t>Mt. 11:28-29; Heb. 2:9; Rev. 22:17</a:t>
            </a:r>
            <a:endParaRPr lang="en-US" sz="1600" dirty="0">
              <a:solidFill>
                <a:schemeClr val="bg1"/>
              </a:solidFill>
            </a:endParaRPr>
          </a:p>
        </p:txBody>
      </p:sp>
      <p:sp>
        <p:nvSpPr>
          <p:cNvPr id="36" name="TextBox 35"/>
          <p:cNvSpPr txBox="1"/>
          <p:nvPr/>
        </p:nvSpPr>
        <p:spPr>
          <a:xfrm rot="21300000">
            <a:off x="5189506" y="434718"/>
            <a:ext cx="3599361" cy="338554"/>
          </a:xfrm>
          <a:prstGeom prst="rect">
            <a:avLst/>
          </a:prstGeom>
          <a:noFill/>
        </p:spPr>
        <p:txBody>
          <a:bodyPr wrap="square" rtlCol="0">
            <a:spAutoFit/>
          </a:bodyPr>
          <a:lstStyle/>
          <a:p>
            <a:r>
              <a:rPr lang="en-US" sz="1600" dirty="0" smtClean="0">
                <a:solidFill>
                  <a:schemeClr val="bg1"/>
                </a:solidFill>
              </a:rPr>
              <a:t>2 Cor. 5:10-11; Rom. 14:10-12; Mt. 12:36</a:t>
            </a:r>
            <a:endParaRPr lang="en-US" sz="1600" dirty="0">
              <a:solidFill>
                <a:schemeClr val="bg1"/>
              </a:solidFill>
            </a:endParaRPr>
          </a:p>
        </p:txBody>
      </p:sp>
      <p:sp>
        <p:nvSpPr>
          <p:cNvPr id="27" name="Rounded Rectangle 26"/>
          <p:cNvSpPr/>
          <p:nvPr/>
        </p:nvSpPr>
        <p:spPr>
          <a:xfrm>
            <a:off x="2819400" y="2529680"/>
            <a:ext cx="5045717" cy="2438401"/>
          </a:xfrm>
          <a:prstGeom prst="roundRect">
            <a:avLst/>
          </a:prstGeom>
          <a:solidFill>
            <a:schemeClr val="tx1"/>
          </a:solidFill>
          <a:ln>
            <a:solidFill>
              <a:srgbClr val="008000"/>
            </a:solidFill>
          </a:ln>
        </p:spPr>
        <p:style>
          <a:lnRef idx="1">
            <a:schemeClr val="accent1"/>
          </a:lnRef>
          <a:fillRef idx="3">
            <a:schemeClr val="accent1"/>
          </a:fillRef>
          <a:effectRef idx="2">
            <a:schemeClr val="accent1"/>
          </a:effectRef>
          <a:fontRef idx="minor">
            <a:schemeClr val="lt1"/>
          </a:fontRef>
        </p:style>
        <p:txBody>
          <a:bodyPr rtlCol="0" anchor="ctr"/>
          <a:lstStyle/>
          <a:p>
            <a:r>
              <a:rPr lang="en-US" sz="2000" b="1" u="sng" dirty="0" smtClean="0">
                <a:solidFill>
                  <a:schemeClr val="bg1"/>
                </a:solidFill>
              </a:rPr>
              <a:t>Revelation 22:17.</a:t>
            </a:r>
            <a:endParaRPr lang="en-US" sz="2000" u="sng" dirty="0" smtClean="0">
              <a:solidFill>
                <a:schemeClr val="bg1"/>
              </a:solidFill>
            </a:endParaRPr>
          </a:p>
          <a:p>
            <a:r>
              <a:rPr lang="en-US" sz="2000" dirty="0" smtClean="0"/>
              <a:t>And the Spirit and the bride say, “Come!” And let him who hears say, “Come!” And let him who thirsts come. Whoever desires, let him take the water of life freely.</a:t>
            </a:r>
            <a:endParaRPr lang="en-US" sz="2000" dirty="0" smtClean="0">
              <a:solidFill>
                <a:schemeClr val="bg1"/>
              </a:solidFill>
            </a:endParaRPr>
          </a:p>
        </p:txBody>
      </p:sp>
    </p:spTree>
  </p:cSld>
  <p:clrMapOvr>
    <a:masterClrMapping/>
  </p:clrMapOvr>
  <p:transition>
    <p:fade/>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 name="Chord 32"/>
          <p:cNvSpPr/>
          <p:nvPr/>
        </p:nvSpPr>
        <p:spPr>
          <a:xfrm flipH="1">
            <a:off x="-2100261" y="2"/>
            <a:ext cx="3779840" cy="5140328"/>
          </a:xfrm>
          <a:prstGeom prst="chord">
            <a:avLst>
              <a:gd name="adj1" fmla="val 5412151"/>
              <a:gd name="adj2" fmla="val 16200000"/>
            </a:avLst>
          </a:prstGeom>
          <a:gradFill flip="none" rotWithShape="1">
            <a:gsLst>
              <a:gs pos="99000">
                <a:srgbClr val="FF6600"/>
              </a:gs>
              <a:gs pos="1000">
                <a:srgbClr val="FFFF00"/>
              </a:gs>
            </a:gsLst>
            <a:lin ang="0" scaled="1"/>
            <a:tileRect/>
          </a:gra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 name="TextBox 3"/>
          <p:cNvSpPr txBox="1"/>
          <p:nvPr/>
        </p:nvSpPr>
        <p:spPr>
          <a:xfrm>
            <a:off x="-228600" y="243681"/>
            <a:ext cx="1447800" cy="4524315"/>
          </a:xfrm>
          <a:prstGeom prst="rect">
            <a:avLst/>
          </a:prstGeom>
          <a:noFill/>
          <a:ln>
            <a:noFill/>
          </a:ln>
        </p:spPr>
        <p:txBody>
          <a:bodyPr wrap="square" rtlCol="0">
            <a:spAutoFit/>
          </a:bodyPr>
          <a:lstStyle/>
          <a:p>
            <a:pPr algn="ctr"/>
            <a:r>
              <a:rPr lang="en-US" sz="9600" b="1" dirty="0" smtClean="0"/>
              <a:t>A</a:t>
            </a:r>
          </a:p>
          <a:p>
            <a:pPr algn="ctr"/>
            <a:r>
              <a:rPr lang="en-US" sz="9600" b="1" dirty="0" smtClean="0"/>
              <a:t>L</a:t>
            </a:r>
          </a:p>
          <a:p>
            <a:pPr algn="ctr"/>
            <a:r>
              <a:rPr lang="en-US" sz="9600" b="1" dirty="0" smtClean="0"/>
              <a:t>L</a:t>
            </a:r>
            <a:endParaRPr lang="en-US" sz="9600" b="1" dirty="0"/>
          </a:p>
        </p:txBody>
      </p:sp>
      <p:sp>
        <p:nvSpPr>
          <p:cNvPr id="5" name="Block Arc 4"/>
          <p:cNvSpPr/>
          <p:nvPr/>
        </p:nvSpPr>
        <p:spPr>
          <a:xfrm rot="5400000">
            <a:off x="-2605881" y="853283"/>
            <a:ext cx="5211763" cy="3505201"/>
          </a:xfrm>
          <a:prstGeom prst="blockArc">
            <a:avLst>
              <a:gd name="adj1" fmla="val 10789278"/>
              <a:gd name="adj2" fmla="val 11317"/>
              <a:gd name="adj3" fmla="val 4117"/>
            </a:avLst>
          </a:prstGeom>
          <a:solidFill>
            <a:srgbClr val="FFFF00"/>
          </a:solidFill>
          <a:ln>
            <a:solidFill>
              <a:srgbClr val="FF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tx1"/>
              </a:solidFill>
            </a:endParaRPr>
          </a:p>
        </p:txBody>
      </p:sp>
      <p:cxnSp>
        <p:nvCxnSpPr>
          <p:cNvPr id="7" name="Straight Connector 6"/>
          <p:cNvCxnSpPr/>
          <p:nvPr/>
        </p:nvCxnSpPr>
        <p:spPr>
          <a:xfrm flipV="1">
            <a:off x="1295400" y="0"/>
            <a:ext cx="5257800" cy="792161"/>
          </a:xfrm>
          <a:prstGeom prst="line">
            <a:avLst/>
          </a:prstGeom>
          <a:ln>
            <a:solidFill>
              <a:srgbClr val="FFFF00"/>
            </a:solidFill>
          </a:ln>
        </p:spPr>
        <p:style>
          <a:lnRef idx="2">
            <a:schemeClr val="accent1"/>
          </a:lnRef>
          <a:fillRef idx="0">
            <a:schemeClr val="accent1"/>
          </a:fillRef>
          <a:effectRef idx="1">
            <a:schemeClr val="accent1"/>
          </a:effectRef>
          <a:fontRef idx="minor">
            <a:schemeClr val="tx1"/>
          </a:fontRef>
        </p:style>
      </p:cxnSp>
      <p:cxnSp>
        <p:nvCxnSpPr>
          <p:cNvPr id="8" name="Straight Connector 7"/>
          <p:cNvCxnSpPr/>
          <p:nvPr/>
        </p:nvCxnSpPr>
        <p:spPr>
          <a:xfrm flipV="1">
            <a:off x="1676400" y="1462881"/>
            <a:ext cx="7391400" cy="304800"/>
          </a:xfrm>
          <a:prstGeom prst="line">
            <a:avLst/>
          </a:prstGeom>
          <a:ln>
            <a:solidFill>
              <a:srgbClr val="FFFF00"/>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V="1">
            <a:off x="1524000" y="548481"/>
            <a:ext cx="7527924" cy="700880"/>
          </a:xfrm>
          <a:prstGeom prst="line">
            <a:avLst/>
          </a:prstGeom>
          <a:ln>
            <a:solidFill>
              <a:srgbClr val="FFFF00"/>
            </a:solidFill>
          </a:ln>
        </p:spPr>
        <p:style>
          <a:lnRef idx="2">
            <a:schemeClr val="accent1"/>
          </a:lnRef>
          <a:fillRef idx="0">
            <a:schemeClr val="accent1"/>
          </a:fillRef>
          <a:effectRef idx="1">
            <a:schemeClr val="accent1"/>
          </a:effectRef>
          <a:fontRef idx="minor">
            <a:schemeClr val="tx1"/>
          </a:fontRef>
        </p:style>
      </p:cxnSp>
      <p:cxnSp>
        <p:nvCxnSpPr>
          <p:cNvPr id="14" name="Straight Connector 13"/>
          <p:cNvCxnSpPr/>
          <p:nvPr/>
        </p:nvCxnSpPr>
        <p:spPr>
          <a:xfrm>
            <a:off x="1752600" y="2301081"/>
            <a:ext cx="7391400" cy="1588"/>
          </a:xfrm>
          <a:prstGeom prst="line">
            <a:avLst/>
          </a:prstGeom>
          <a:ln>
            <a:solidFill>
              <a:srgbClr val="FFFF00"/>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a:off x="1187448" y="4572001"/>
            <a:ext cx="4679952" cy="639762"/>
          </a:xfrm>
          <a:prstGeom prst="line">
            <a:avLst/>
          </a:prstGeom>
          <a:ln>
            <a:solidFill>
              <a:srgbClr val="FFFF00"/>
            </a:solidFill>
          </a:ln>
        </p:spPr>
        <p:style>
          <a:lnRef idx="2">
            <a:schemeClr val="accent1"/>
          </a:lnRef>
          <a:fillRef idx="0">
            <a:schemeClr val="accent1"/>
          </a:fillRef>
          <a:effectRef idx="1">
            <a:schemeClr val="accent1"/>
          </a:effectRef>
          <a:fontRef idx="minor">
            <a:schemeClr val="tx1"/>
          </a:fontRef>
        </p:style>
      </p:cxnSp>
      <p:cxnSp>
        <p:nvCxnSpPr>
          <p:cNvPr id="24" name="Straight Connector 23"/>
          <p:cNvCxnSpPr/>
          <p:nvPr/>
        </p:nvCxnSpPr>
        <p:spPr>
          <a:xfrm>
            <a:off x="1679580" y="3444081"/>
            <a:ext cx="7472358" cy="381000"/>
          </a:xfrm>
          <a:prstGeom prst="line">
            <a:avLst/>
          </a:prstGeom>
          <a:ln>
            <a:solidFill>
              <a:srgbClr val="FFFF00"/>
            </a:solidFill>
          </a:ln>
        </p:spPr>
        <p:style>
          <a:lnRef idx="2">
            <a:schemeClr val="accent1"/>
          </a:lnRef>
          <a:fillRef idx="0">
            <a:schemeClr val="accent1"/>
          </a:fillRef>
          <a:effectRef idx="1">
            <a:schemeClr val="accent1"/>
          </a:effectRef>
          <a:fontRef idx="minor">
            <a:schemeClr val="tx1"/>
          </a:fontRef>
        </p:style>
      </p:cxnSp>
      <p:cxnSp>
        <p:nvCxnSpPr>
          <p:cNvPr id="25" name="Straight Connector 24"/>
          <p:cNvCxnSpPr/>
          <p:nvPr/>
        </p:nvCxnSpPr>
        <p:spPr>
          <a:xfrm>
            <a:off x="1511304" y="3977481"/>
            <a:ext cx="7688262" cy="700880"/>
          </a:xfrm>
          <a:prstGeom prst="line">
            <a:avLst/>
          </a:prstGeom>
          <a:ln>
            <a:solidFill>
              <a:srgbClr val="FFFF00"/>
            </a:solidFill>
          </a:ln>
        </p:spPr>
        <p:style>
          <a:lnRef idx="2">
            <a:schemeClr val="accent1"/>
          </a:lnRef>
          <a:fillRef idx="0">
            <a:schemeClr val="accent1"/>
          </a:fillRef>
          <a:effectRef idx="1">
            <a:schemeClr val="accent1"/>
          </a:effectRef>
          <a:fontRef idx="minor">
            <a:schemeClr val="tx1"/>
          </a:fontRef>
        </p:style>
      </p:cxnSp>
      <p:cxnSp>
        <p:nvCxnSpPr>
          <p:cNvPr id="26" name="Straight Connector 25"/>
          <p:cNvCxnSpPr/>
          <p:nvPr/>
        </p:nvCxnSpPr>
        <p:spPr>
          <a:xfrm>
            <a:off x="1752600" y="2834481"/>
            <a:ext cx="7359648" cy="167479"/>
          </a:xfrm>
          <a:prstGeom prst="line">
            <a:avLst/>
          </a:prstGeom>
          <a:ln>
            <a:solidFill>
              <a:srgbClr val="FFFF00"/>
            </a:solidFill>
          </a:ln>
        </p:spPr>
        <p:style>
          <a:lnRef idx="2">
            <a:schemeClr val="accent1"/>
          </a:lnRef>
          <a:fillRef idx="0">
            <a:schemeClr val="accent1"/>
          </a:fillRef>
          <a:effectRef idx="1">
            <a:schemeClr val="accent1"/>
          </a:effectRef>
          <a:fontRef idx="minor">
            <a:schemeClr val="tx1"/>
          </a:fontRef>
        </p:style>
      </p:cxnSp>
      <p:sp>
        <p:nvSpPr>
          <p:cNvPr id="13" name="TextBox 12"/>
          <p:cNvSpPr txBox="1"/>
          <p:nvPr/>
        </p:nvSpPr>
        <p:spPr>
          <a:xfrm rot="21090975">
            <a:off x="1295400" y="283500"/>
            <a:ext cx="2209800" cy="369332"/>
          </a:xfrm>
          <a:prstGeom prst="rect">
            <a:avLst/>
          </a:prstGeom>
          <a:noFill/>
        </p:spPr>
        <p:txBody>
          <a:bodyPr wrap="square" rtlCol="0">
            <a:spAutoFit/>
          </a:bodyPr>
          <a:lstStyle/>
          <a:p>
            <a:r>
              <a:rPr lang="en-US" dirty="0" smtClean="0">
                <a:solidFill>
                  <a:schemeClr val="accent6"/>
                </a:solidFill>
              </a:rPr>
              <a:t>- HAVE SINNED.</a:t>
            </a:r>
            <a:endParaRPr lang="en-US" dirty="0">
              <a:solidFill>
                <a:schemeClr val="accent6"/>
              </a:solidFill>
            </a:endParaRPr>
          </a:p>
        </p:txBody>
      </p:sp>
      <p:sp>
        <p:nvSpPr>
          <p:cNvPr id="16" name="TextBox 15"/>
          <p:cNvSpPr txBox="1"/>
          <p:nvPr/>
        </p:nvSpPr>
        <p:spPr>
          <a:xfrm rot="21300000">
            <a:off x="1438458" y="742293"/>
            <a:ext cx="3917190" cy="369332"/>
          </a:xfrm>
          <a:prstGeom prst="rect">
            <a:avLst/>
          </a:prstGeom>
          <a:noFill/>
        </p:spPr>
        <p:txBody>
          <a:bodyPr wrap="square" rtlCol="0">
            <a:spAutoFit/>
          </a:bodyPr>
          <a:lstStyle/>
          <a:p>
            <a:r>
              <a:rPr lang="en-US" dirty="0" smtClean="0">
                <a:solidFill>
                  <a:schemeClr val="accent6"/>
                </a:solidFill>
              </a:rPr>
              <a:t>- MUST GIVE AN ACCOUNT TO GOD.</a:t>
            </a:r>
            <a:endParaRPr lang="en-US" dirty="0">
              <a:solidFill>
                <a:schemeClr val="accent6"/>
              </a:solidFill>
            </a:endParaRPr>
          </a:p>
        </p:txBody>
      </p:sp>
      <p:sp>
        <p:nvSpPr>
          <p:cNvPr id="18" name="TextBox 17"/>
          <p:cNvSpPr txBox="1"/>
          <p:nvPr/>
        </p:nvSpPr>
        <p:spPr>
          <a:xfrm rot="21069094">
            <a:off x="2892844" y="69126"/>
            <a:ext cx="2063299" cy="338554"/>
          </a:xfrm>
          <a:prstGeom prst="rect">
            <a:avLst/>
          </a:prstGeom>
          <a:noFill/>
        </p:spPr>
        <p:txBody>
          <a:bodyPr wrap="square" rtlCol="0">
            <a:spAutoFit/>
          </a:bodyPr>
          <a:lstStyle/>
          <a:p>
            <a:r>
              <a:rPr lang="en-US" sz="1600" dirty="0" smtClean="0">
                <a:solidFill>
                  <a:schemeClr val="bg1"/>
                </a:solidFill>
              </a:rPr>
              <a:t>Rom. 3:23; Eccl. 7:20</a:t>
            </a:r>
            <a:endParaRPr lang="en-US" sz="1600" dirty="0">
              <a:solidFill>
                <a:schemeClr val="bg1"/>
              </a:solidFill>
            </a:endParaRPr>
          </a:p>
        </p:txBody>
      </p:sp>
      <p:sp>
        <p:nvSpPr>
          <p:cNvPr id="19" name="TextBox 18"/>
          <p:cNvSpPr txBox="1"/>
          <p:nvPr/>
        </p:nvSpPr>
        <p:spPr>
          <a:xfrm rot="21480000">
            <a:off x="1614672" y="1357018"/>
            <a:ext cx="3917190" cy="369332"/>
          </a:xfrm>
          <a:prstGeom prst="rect">
            <a:avLst/>
          </a:prstGeom>
          <a:noFill/>
        </p:spPr>
        <p:txBody>
          <a:bodyPr wrap="square" rtlCol="0">
            <a:spAutoFit/>
          </a:bodyPr>
          <a:lstStyle/>
          <a:p>
            <a:r>
              <a:rPr lang="en-US" dirty="0" smtClean="0">
                <a:solidFill>
                  <a:schemeClr val="accent6"/>
                </a:solidFill>
              </a:rPr>
              <a:t>- MUST OBEY THE GOSPEL OF CHRIST.</a:t>
            </a:r>
            <a:endParaRPr lang="en-US" dirty="0">
              <a:solidFill>
                <a:schemeClr val="accent6"/>
              </a:solidFill>
            </a:endParaRPr>
          </a:p>
        </p:txBody>
      </p:sp>
      <p:sp>
        <p:nvSpPr>
          <p:cNvPr id="20" name="TextBox 19"/>
          <p:cNvSpPr txBox="1"/>
          <p:nvPr/>
        </p:nvSpPr>
        <p:spPr>
          <a:xfrm rot="21420000">
            <a:off x="5341906" y="1214518"/>
            <a:ext cx="3599361" cy="338554"/>
          </a:xfrm>
          <a:prstGeom prst="rect">
            <a:avLst/>
          </a:prstGeom>
          <a:noFill/>
        </p:spPr>
        <p:txBody>
          <a:bodyPr wrap="square" rtlCol="0">
            <a:spAutoFit/>
          </a:bodyPr>
          <a:lstStyle/>
          <a:p>
            <a:r>
              <a:rPr lang="en-US" sz="1600" dirty="0" smtClean="0">
                <a:solidFill>
                  <a:schemeClr val="bg1"/>
                </a:solidFill>
              </a:rPr>
              <a:t>Heb. 5:8-9; 1 Pt. 4:17-18; 2 Thess. 1:8-9</a:t>
            </a:r>
            <a:endParaRPr lang="en-US" sz="1600" dirty="0">
              <a:solidFill>
                <a:schemeClr val="bg1"/>
              </a:solidFill>
            </a:endParaRPr>
          </a:p>
        </p:txBody>
      </p:sp>
      <p:sp>
        <p:nvSpPr>
          <p:cNvPr id="21" name="TextBox 20"/>
          <p:cNvSpPr txBox="1"/>
          <p:nvPr/>
        </p:nvSpPr>
        <p:spPr>
          <a:xfrm>
            <a:off x="1743258" y="1968264"/>
            <a:ext cx="3917190" cy="369332"/>
          </a:xfrm>
          <a:prstGeom prst="rect">
            <a:avLst/>
          </a:prstGeom>
          <a:noFill/>
        </p:spPr>
        <p:txBody>
          <a:bodyPr wrap="square" rtlCol="0">
            <a:spAutoFit/>
          </a:bodyPr>
          <a:lstStyle/>
          <a:p>
            <a:r>
              <a:rPr lang="en-US" dirty="0" smtClean="0">
                <a:solidFill>
                  <a:schemeClr val="accent6"/>
                </a:solidFill>
              </a:rPr>
              <a:t>- INVITED TO COME TO CHRIST.</a:t>
            </a:r>
            <a:endParaRPr lang="en-US" dirty="0">
              <a:solidFill>
                <a:schemeClr val="accent6"/>
              </a:solidFill>
            </a:endParaRPr>
          </a:p>
        </p:txBody>
      </p:sp>
      <p:sp>
        <p:nvSpPr>
          <p:cNvPr id="22" name="TextBox 21"/>
          <p:cNvSpPr txBox="1"/>
          <p:nvPr/>
        </p:nvSpPr>
        <p:spPr>
          <a:xfrm>
            <a:off x="5392239" y="1983168"/>
            <a:ext cx="3599361" cy="338554"/>
          </a:xfrm>
          <a:prstGeom prst="rect">
            <a:avLst/>
          </a:prstGeom>
          <a:noFill/>
        </p:spPr>
        <p:txBody>
          <a:bodyPr wrap="square" rtlCol="0">
            <a:spAutoFit/>
          </a:bodyPr>
          <a:lstStyle/>
          <a:p>
            <a:r>
              <a:rPr lang="en-US" sz="1600" dirty="0" smtClean="0">
                <a:solidFill>
                  <a:schemeClr val="bg1"/>
                </a:solidFill>
              </a:rPr>
              <a:t>Mt. 11:28-29; Heb. 2:9; Rev. 22:17</a:t>
            </a:r>
            <a:endParaRPr lang="en-US" sz="1600" dirty="0">
              <a:solidFill>
                <a:schemeClr val="bg1"/>
              </a:solidFill>
            </a:endParaRPr>
          </a:p>
        </p:txBody>
      </p:sp>
      <p:sp>
        <p:nvSpPr>
          <p:cNvPr id="27" name="TextBox 26"/>
          <p:cNvSpPr txBox="1"/>
          <p:nvPr/>
        </p:nvSpPr>
        <p:spPr>
          <a:xfrm rot="60000">
            <a:off x="1792464" y="2528645"/>
            <a:ext cx="3917190" cy="369332"/>
          </a:xfrm>
          <a:prstGeom prst="rect">
            <a:avLst/>
          </a:prstGeom>
          <a:noFill/>
        </p:spPr>
        <p:txBody>
          <a:bodyPr wrap="square" rtlCol="0">
            <a:spAutoFit/>
          </a:bodyPr>
          <a:lstStyle/>
          <a:p>
            <a:r>
              <a:rPr lang="en-US" dirty="0" smtClean="0">
                <a:solidFill>
                  <a:schemeClr val="accent6"/>
                </a:solidFill>
              </a:rPr>
              <a:t>- SPIRITUAL BLESSINGS IN CHRIST.</a:t>
            </a:r>
            <a:endParaRPr lang="en-US" dirty="0">
              <a:solidFill>
                <a:schemeClr val="accent6"/>
              </a:solidFill>
            </a:endParaRPr>
          </a:p>
        </p:txBody>
      </p:sp>
      <p:sp>
        <p:nvSpPr>
          <p:cNvPr id="28" name="TextBox 27"/>
          <p:cNvSpPr txBox="1"/>
          <p:nvPr/>
        </p:nvSpPr>
        <p:spPr>
          <a:xfrm rot="60000">
            <a:off x="5457828" y="2621390"/>
            <a:ext cx="3599361" cy="338554"/>
          </a:xfrm>
          <a:prstGeom prst="rect">
            <a:avLst/>
          </a:prstGeom>
          <a:noFill/>
        </p:spPr>
        <p:txBody>
          <a:bodyPr wrap="square" rtlCol="0">
            <a:spAutoFit/>
          </a:bodyPr>
          <a:lstStyle/>
          <a:p>
            <a:r>
              <a:rPr lang="en-US" sz="1600" dirty="0" smtClean="0">
                <a:solidFill>
                  <a:schemeClr val="bg1"/>
                </a:solidFill>
              </a:rPr>
              <a:t>Eph. 1:3; Gal. 3:26-27</a:t>
            </a:r>
            <a:endParaRPr lang="en-US" sz="1600" dirty="0">
              <a:solidFill>
                <a:schemeClr val="bg1"/>
              </a:solidFill>
            </a:endParaRPr>
          </a:p>
        </p:txBody>
      </p:sp>
      <p:sp>
        <p:nvSpPr>
          <p:cNvPr id="36" name="TextBox 35"/>
          <p:cNvSpPr txBox="1"/>
          <p:nvPr/>
        </p:nvSpPr>
        <p:spPr>
          <a:xfrm rot="21300000">
            <a:off x="5189506" y="434718"/>
            <a:ext cx="3599361" cy="338554"/>
          </a:xfrm>
          <a:prstGeom prst="rect">
            <a:avLst/>
          </a:prstGeom>
          <a:noFill/>
        </p:spPr>
        <p:txBody>
          <a:bodyPr wrap="square" rtlCol="0">
            <a:spAutoFit/>
          </a:bodyPr>
          <a:lstStyle/>
          <a:p>
            <a:r>
              <a:rPr lang="en-US" sz="1600" dirty="0" smtClean="0">
                <a:solidFill>
                  <a:schemeClr val="bg1"/>
                </a:solidFill>
              </a:rPr>
              <a:t>2 Cor. 5:10-11; Rom. 14:10-12; Mt. 12:36</a:t>
            </a:r>
            <a:endParaRPr lang="en-US" sz="1600" dirty="0">
              <a:solidFill>
                <a:schemeClr val="bg1"/>
              </a:solidFill>
            </a:endParaRPr>
          </a:p>
        </p:txBody>
      </p:sp>
    </p:spTree>
  </p:cSld>
  <p:clrMapOvr>
    <a:masterClrMapping/>
  </p:clrMapOvr>
  <p:transition>
    <p:fade/>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 name="Chord 32"/>
          <p:cNvSpPr/>
          <p:nvPr/>
        </p:nvSpPr>
        <p:spPr>
          <a:xfrm flipH="1">
            <a:off x="-2100261" y="2"/>
            <a:ext cx="3779840" cy="5140328"/>
          </a:xfrm>
          <a:prstGeom prst="chord">
            <a:avLst>
              <a:gd name="adj1" fmla="val 5412151"/>
              <a:gd name="adj2" fmla="val 16200000"/>
            </a:avLst>
          </a:prstGeom>
          <a:gradFill flip="none" rotWithShape="1">
            <a:gsLst>
              <a:gs pos="99000">
                <a:srgbClr val="FF6600"/>
              </a:gs>
              <a:gs pos="1000">
                <a:srgbClr val="FFFF00"/>
              </a:gs>
            </a:gsLst>
            <a:lin ang="0" scaled="1"/>
            <a:tileRect/>
          </a:gra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 name="TextBox 3"/>
          <p:cNvSpPr txBox="1"/>
          <p:nvPr/>
        </p:nvSpPr>
        <p:spPr>
          <a:xfrm>
            <a:off x="-228600" y="243681"/>
            <a:ext cx="1447800" cy="4524315"/>
          </a:xfrm>
          <a:prstGeom prst="rect">
            <a:avLst/>
          </a:prstGeom>
          <a:noFill/>
          <a:ln>
            <a:noFill/>
          </a:ln>
        </p:spPr>
        <p:txBody>
          <a:bodyPr wrap="square" rtlCol="0">
            <a:spAutoFit/>
          </a:bodyPr>
          <a:lstStyle/>
          <a:p>
            <a:pPr algn="ctr"/>
            <a:r>
              <a:rPr lang="en-US" sz="9600" b="1" dirty="0" smtClean="0"/>
              <a:t>A</a:t>
            </a:r>
          </a:p>
          <a:p>
            <a:pPr algn="ctr"/>
            <a:r>
              <a:rPr lang="en-US" sz="9600" b="1" dirty="0" smtClean="0"/>
              <a:t>L</a:t>
            </a:r>
          </a:p>
          <a:p>
            <a:pPr algn="ctr"/>
            <a:r>
              <a:rPr lang="en-US" sz="9600" b="1" dirty="0" smtClean="0"/>
              <a:t>L</a:t>
            </a:r>
            <a:endParaRPr lang="en-US" sz="9600" b="1" dirty="0"/>
          </a:p>
        </p:txBody>
      </p:sp>
      <p:sp>
        <p:nvSpPr>
          <p:cNvPr id="5" name="Block Arc 4"/>
          <p:cNvSpPr/>
          <p:nvPr/>
        </p:nvSpPr>
        <p:spPr>
          <a:xfrm rot="5400000">
            <a:off x="-2605881" y="853283"/>
            <a:ext cx="5211763" cy="3505201"/>
          </a:xfrm>
          <a:prstGeom prst="blockArc">
            <a:avLst>
              <a:gd name="adj1" fmla="val 10789278"/>
              <a:gd name="adj2" fmla="val 11317"/>
              <a:gd name="adj3" fmla="val 4117"/>
            </a:avLst>
          </a:prstGeom>
          <a:solidFill>
            <a:srgbClr val="FFFF00"/>
          </a:solidFill>
          <a:ln>
            <a:solidFill>
              <a:srgbClr val="FF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tx1"/>
              </a:solidFill>
            </a:endParaRPr>
          </a:p>
        </p:txBody>
      </p:sp>
      <p:cxnSp>
        <p:nvCxnSpPr>
          <p:cNvPr id="7" name="Straight Connector 6"/>
          <p:cNvCxnSpPr/>
          <p:nvPr/>
        </p:nvCxnSpPr>
        <p:spPr>
          <a:xfrm flipV="1">
            <a:off x="1295400" y="0"/>
            <a:ext cx="5257800" cy="792161"/>
          </a:xfrm>
          <a:prstGeom prst="line">
            <a:avLst/>
          </a:prstGeom>
          <a:ln>
            <a:solidFill>
              <a:srgbClr val="FFFF00"/>
            </a:solidFill>
          </a:ln>
        </p:spPr>
        <p:style>
          <a:lnRef idx="2">
            <a:schemeClr val="accent1"/>
          </a:lnRef>
          <a:fillRef idx="0">
            <a:schemeClr val="accent1"/>
          </a:fillRef>
          <a:effectRef idx="1">
            <a:schemeClr val="accent1"/>
          </a:effectRef>
          <a:fontRef idx="minor">
            <a:schemeClr val="tx1"/>
          </a:fontRef>
        </p:style>
      </p:cxnSp>
      <p:cxnSp>
        <p:nvCxnSpPr>
          <p:cNvPr id="8" name="Straight Connector 7"/>
          <p:cNvCxnSpPr/>
          <p:nvPr/>
        </p:nvCxnSpPr>
        <p:spPr>
          <a:xfrm flipV="1">
            <a:off x="1676400" y="1462881"/>
            <a:ext cx="7391400" cy="304800"/>
          </a:xfrm>
          <a:prstGeom prst="line">
            <a:avLst/>
          </a:prstGeom>
          <a:ln>
            <a:solidFill>
              <a:srgbClr val="FFFF00"/>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V="1">
            <a:off x="1524000" y="548481"/>
            <a:ext cx="7527924" cy="700880"/>
          </a:xfrm>
          <a:prstGeom prst="line">
            <a:avLst/>
          </a:prstGeom>
          <a:ln>
            <a:solidFill>
              <a:srgbClr val="FFFF00"/>
            </a:solidFill>
          </a:ln>
        </p:spPr>
        <p:style>
          <a:lnRef idx="2">
            <a:schemeClr val="accent1"/>
          </a:lnRef>
          <a:fillRef idx="0">
            <a:schemeClr val="accent1"/>
          </a:fillRef>
          <a:effectRef idx="1">
            <a:schemeClr val="accent1"/>
          </a:effectRef>
          <a:fontRef idx="minor">
            <a:schemeClr val="tx1"/>
          </a:fontRef>
        </p:style>
      </p:cxnSp>
      <p:cxnSp>
        <p:nvCxnSpPr>
          <p:cNvPr id="14" name="Straight Connector 13"/>
          <p:cNvCxnSpPr/>
          <p:nvPr/>
        </p:nvCxnSpPr>
        <p:spPr>
          <a:xfrm>
            <a:off x="1752600" y="2301081"/>
            <a:ext cx="7391400" cy="1588"/>
          </a:xfrm>
          <a:prstGeom prst="line">
            <a:avLst/>
          </a:prstGeom>
          <a:ln>
            <a:solidFill>
              <a:srgbClr val="FFFF00"/>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a:off x="1187448" y="4572001"/>
            <a:ext cx="4679952" cy="639762"/>
          </a:xfrm>
          <a:prstGeom prst="line">
            <a:avLst/>
          </a:prstGeom>
          <a:ln>
            <a:solidFill>
              <a:srgbClr val="FFFF00"/>
            </a:solidFill>
          </a:ln>
        </p:spPr>
        <p:style>
          <a:lnRef idx="2">
            <a:schemeClr val="accent1"/>
          </a:lnRef>
          <a:fillRef idx="0">
            <a:schemeClr val="accent1"/>
          </a:fillRef>
          <a:effectRef idx="1">
            <a:schemeClr val="accent1"/>
          </a:effectRef>
          <a:fontRef idx="minor">
            <a:schemeClr val="tx1"/>
          </a:fontRef>
        </p:style>
      </p:cxnSp>
      <p:cxnSp>
        <p:nvCxnSpPr>
          <p:cNvPr id="24" name="Straight Connector 23"/>
          <p:cNvCxnSpPr/>
          <p:nvPr/>
        </p:nvCxnSpPr>
        <p:spPr>
          <a:xfrm>
            <a:off x="1679580" y="3444081"/>
            <a:ext cx="7472358" cy="381000"/>
          </a:xfrm>
          <a:prstGeom prst="line">
            <a:avLst/>
          </a:prstGeom>
          <a:ln>
            <a:solidFill>
              <a:srgbClr val="FFFF00"/>
            </a:solidFill>
          </a:ln>
        </p:spPr>
        <p:style>
          <a:lnRef idx="2">
            <a:schemeClr val="accent1"/>
          </a:lnRef>
          <a:fillRef idx="0">
            <a:schemeClr val="accent1"/>
          </a:fillRef>
          <a:effectRef idx="1">
            <a:schemeClr val="accent1"/>
          </a:effectRef>
          <a:fontRef idx="minor">
            <a:schemeClr val="tx1"/>
          </a:fontRef>
        </p:style>
      </p:cxnSp>
      <p:cxnSp>
        <p:nvCxnSpPr>
          <p:cNvPr id="25" name="Straight Connector 24"/>
          <p:cNvCxnSpPr/>
          <p:nvPr/>
        </p:nvCxnSpPr>
        <p:spPr>
          <a:xfrm>
            <a:off x="1511304" y="3977481"/>
            <a:ext cx="7688262" cy="700880"/>
          </a:xfrm>
          <a:prstGeom prst="line">
            <a:avLst/>
          </a:prstGeom>
          <a:ln>
            <a:solidFill>
              <a:srgbClr val="FFFF00"/>
            </a:solidFill>
          </a:ln>
        </p:spPr>
        <p:style>
          <a:lnRef idx="2">
            <a:schemeClr val="accent1"/>
          </a:lnRef>
          <a:fillRef idx="0">
            <a:schemeClr val="accent1"/>
          </a:fillRef>
          <a:effectRef idx="1">
            <a:schemeClr val="accent1"/>
          </a:effectRef>
          <a:fontRef idx="minor">
            <a:schemeClr val="tx1"/>
          </a:fontRef>
        </p:style>
      </p:cxnSp>
      <p:cxnSp>
        <p:nvCxnSpPr>
          <p:cNvPr id="26" name="Straight Connector 25"/>
          <p:cNvCxnSpPr/>
          <p:nvPr/>
        </p:nvCxnSpPr>
        <p:spPr>
          <a:xfrm>
            <a:off x="1752600" y="2834481"/>
            <a:ext cx="7359648" cy="167479"/>
          </a:xfrm>
          <a:prstGeom prst="line">
            <a:avLst/>
          </a:prstGeom>
          <a:ln>
            <a:solidFill>
              <a:srgbClr val="FFFF00"/>
            </a:solidFill>
          </a:ln>
        </p:spPr>
        <p:style>
          <a:lnRef idx="2">
            <a:schemeClr val="accent1"/>
          </a:lnRef>
          <a:fillRef idx="0">
            <a:schemeClr val="accent1"/>
          </a:fillRef>
          <a:effectRef idx="1">
            <a:schemeClr val="accent1"/>
          </a:effectRef>
          <a:fontRef idx="minor">
            <a:schemeClr val="tx1"/>
          </a:fontRef>
        </p:style>
      </p:cxnSp>
      <p:sp>
        <p:nvSpPr>
          <p:cNvPr id="13" name="TextBox 12"/>
          <p:cNvSpPr txBox="1"/>
          <p:nvPr/>
        </p:nvSpPr>
        <p:spPr>
          <a:xfrm rot="21090975">
            <a:off x="1295400" y="283500"/>
            <a:ext cx="2209800" cy="369332"/>
          </a:xfrm>
          <a:prstGeom prst="rect">
            <a:avLst/>
          </a:prstGeom>
          <a:noFill/>
        </p:spPr>
        <p:txBody>
          <a:bodyPr wrap="square" rtlCol="0">
            <a:spAutoFit/>
          </a:bodyPr>
          <a:lstStyle/>
          <a:p>
            <a:r>
              <a:rPr lang="en-US" dirty="0" smtClean="0">
                <a:solidFill>
                  <a:schemeClr val="accent6"/>
                </a:solidFill>
              </a:rPr>
              <a:t>- HAVE SINNED.</a:t>
            </a:r>
            <a:endParaRPr lang="en-US" dirty="0">
              <a:solidFill>
                <a:schemeClr val="accent6"/>
              </a:solidFill>
            </a:endParaRPr>
          </a:p>
        </p:txBody>
      </p:sp>
      <p:sp>
        <p:nvSpPr>
          <p:cNvPr id="16" name="TextBox 15"/>
          <p:cNvSpPr txBox="1"/>
          <p:nvPr/>
        </p:nvSpPr>
        <p:spPr>
          <a:xfrm rot="21300000">
            <a:off x="1438458" y="742293"/>
            <a:ext cx="3917190" cy="369332"/>
          </a:xfrm>
          <a:prstGeom prst="rect">
            <a:avLst/>
          </a:prstGeom>
          <a:noFill/>
        </p:spPr>
        <p:txBody>
          <a:bodyPr wrap="square" rtlCol="0">
            <a:spAutoFit/>
          </a:bodyPr>
          <a:lstStyle/>
          <a:p>
            <a:r>
              <a:rPr lang="en-US" dirty="0" smtClean="0">
                <a:solidFill>
                  <a:schemeClr val="accent6"/>
                </a:solidFill>
              </a:rPr>
              <a:t>- MUST GIVE AN ACCOUNT TO GOD.</a:t>
            </a:r>
            <a:endParaRPr lang="en-US" dirty="0">
              <a:solidFill>
                <a:schemeClr val="accent6"/>
              </a:solidFill>
            </a:endParaRPr>
          </a:p>
        </p:txBody>
      </p:sp>
      <p:sp>
        <p:nvSpPr>
          <p:cNvPr id="18" name="TextBox 17"/>
          <p:cNvSpPr txBox="1"/>
          <p:nvPr/>
        </p:nvSpPr>
        <p:spPr>
          <a:xfrm rot="21069094">
            <a:off x="2892844" y="69126"/>
            <a:ext cx="2063299" cy="338554"/>
          </a:xfrm>
          <a:prstGeom prst="rect">
            <a:avLst/>
          </a:prstGeom>
          <a:noFill/>
        </p:spPr>
        <p:txBody>
          <a:bodyPr wrap="square" rtlCol="0">
            <a:spAutoFit/>
          </a:bodyPr>
          <a:lstStyle/>
          <a:p>
            <a:r>
              <a:rPr lang="en-US" sz="1600" dirty="0" smtClean="0">
                <a:solidFill>
                  <a:schemeClr val="bg1"/>
                </a:solidFill>
              </a:rPr>
              <a:t>Rom. 3:23; Eccl. 7:20</a:t>
            </a:r>
            <a:endParaRPr lang="en-US" sz="1600" dirty="0">
              <a:solidFill>
                <a:schemeClr val="bg1"/>
              </a:solidFill>
            </a:endParaRPr>
          </a:p>
        </p:txBody>
      </p:sp>
      <p:sp>
        <p:nvSpPr>
          <p:cNvPr id="19" name="TextBox 18"/>
          <p:cNvSpPr txBox="1"/>
          <p:nvPr/>
        </p:nvSpPr>
        <p:spPr>
          <a:xfrm rot="21480000">
            <a:off x="1614672" y="1357018"/>
            <a:ext cx="3917190" cy="369332"/>
          </a:xfrm>
          <a:prstGeom prst="rect">
            <a:avLst/>
          </a:prstGeom>
          <a:noFill/>
        </p:spPr>
        <p:txBody>
          <a:bodyPr wrap="square" rtlCol="0">
            <a:spAutoFit/>
          </a:bodyPr>
          <a:lstStyle/>
          <a:p>
            <a:r>
              <a:rPr lang="en-US" dirty="0" smtClean="0">
                <a:solidFill>
                  <a:schemeClr val="accent6"/>
                </a:solidFill>
              </a:rPr>
              <a:t>- MUST OBEY THE GOSPEL OF CHRIST.</a:t>
            </a:r>
            <a:endParaRPr lang="en-US" dirty="0">
              <a:solidFill>
                <a:schemeClr val="accent6"/>
              </a:solidFill>
            </a:endParaRPr>
          </a:p>
        </p:txBody>
      </p:sp>
      <p:sp>
        <p:nvSpPr>
          <p:cNvPr id="20" name="TextBox 19"/>
          <p:cNvSpPr txBox="1"/>
          <p:nvPr/>
        </p:nvSpPr>
        <p:spPr>
          <a:xfrm rot="21420000">
            <a:off x="5341906" y="1214518"/>
            <a:ext cx="3599361" cy="338554"/>
          </a:xfrm>
          <a:prstGeom prst="rect">
            <a:avLst/>
          </a:prstGeom>
          <a:noFill/>
        </p:spPr>
        <p:txBody>
          <a:bodyPr wrap="square" rtlCol="0">
            <a:spAutoFit/>
          </a:bodyPr>
          <a:lstStyle/>
          <a:p>
            <a:r>
              <a:rPr lang="en-US" sz="1600" dirty="0" smtClean="0">
                <a:solidFill>
                  <a:schemeClr val="bg1"/>
                </a:solidFill>
              </a:rPr>
              <a:t>Heb. 5:8-9; 1 Pt. 4:17-18; 2 Thess. 1:8-9</a:t>
            </a:r>
            <a:endParaRPr lang="en-US" sz="1600" dirty="0">
              <a:solidFill>
                <a:schemeClr val="bg1"/>
              </a:solidFill>
            </a:endParaRPr>
          </a:p>
        </p:txBody>
      </p:sp>
      <p:sp>
        <p:nvSpPr>
          <p:cNvPr id="21" name="TextBox 20"/>
          <p:cNvSpPr txBox="1"/>
          <p:nvPr/>
        </p:nvSpPr>
        <p:spPr>
          <a:xfrm>
            <a:off x="1743258" y="1968264"/>
            <a:ext cx="3917190" cy="369332"/>
          </a:xfrm>
          <a:prstGeom prst="rect">
            <a:avLst/>
          </a:prstGeom>
          <a:noFill/>
        </p:spPr>
        <p:txBody>
          <a:bodyPr wrap="square" rtlCol="0">
            <a:spAutoFit/>
          </a:bodyPr>
          <a:lstStyle/>
          <a:p>
            <a:r>
              <a:rPr lang="en-US" dirty="0" smtClean="0">
                <a:solidFill>
                  <a:schemeClr val="accent6"/>
                </a:solidFill>
              </a:rPr>
              <a:t>- INVITED TO COME TO CHRIST.</a:t>
            </a:r>
            <a:endParaRPr lang="en-US" dirty="0">
              <a:solidFill>
                <a:schemeClr val="accent6"/>
              </a:solidFill>
            </a:endParaRPr>
          </a:p>
        </p:txBody>
      </p:sp>
      <p:sp>
        <p:nvSpPr>
          <p:cNvPr id="22" name="TextBox 21"/>
          <p:cNvSpPr txBox="1"/>
          <p:nvPr/>
        </p:nvSpPr>
        <p:spPr>
          <a:xfrm>
            <a:off x="5392239" y="1983168"/>
            <a:ext cx="3599361" cy="338554"/>
          </a:xfrm>
          <a:prstGeom prst="rect">
            <a:avLst/>
          </a:prstGeom>
          <a:noFill/>
        </p:spPr>
        <p:txBody>
          <a:bodyPr wrap="square" rtlCol="0">
            <a:spAutoFit/>
          </a:bodyPr>
          <a:lstStyle/>
          <a:p>
            <a:r>
              <a:rPr lang="en-US" sz="1600" dirty="0" smtClean="0">
                <a:solidFill>
                  <a:schemeClr val="bg1"/>
                </a:solidFill>
              </a:rPr>
              <a:t>Mt. 11:28-29; Heb. 2:9; Rev. 22:17</a:t>
            </a:r>
            <a:endParaRPr lang="en-US" sz="1600" dirty="0">
              <a:solidFill>
                <a:schemeClr val="bg1"/>
              </a:solidFill>
            </a:endParaRPr>
          </a:p>
        </p:txBody>
      </p:sp>
      <p:sp>
        <p:nvSpPr>
          <p:cNvPr id="27" name="TextBox 26"/>
          <p:cNvSpPr txBox="1"/>
          <p:nvPr/>
        </p:nvSpPr>
        <p:spPr>
          <a:xfrm rot="60000">
            <a:off x="1792464" y="2528645"/>
            <a:ext cx="3917190" cy="369332"/>
          </a:xfrm>
          <a:prstGeom prst="rect">
            <a:avLst/>
          </a:prstGeom>
          <a:noFill/>
        </p:spPr>
        <p:txBody>
          <a:bodyPr wrap="square" rtlCol="0">
            <a:spAutoFit/>
          </a:bodyPr>
          <a:lstStyle/>
          <a:p>
            <a:r>
              <a:rPr lang="en-US" dirty="0" smtClean="0">
                <a:solidFill>
                  <a:schemeClr val="accent6"/>
                </a:solidFill>
              </a:rPr>
              <a:t>- SPIRITUAL BLESSINGS IN CHRIST.</a:t>
            </a:r>
            <a:endParaRPr lang="en-US" dirty="0">
              <a:solidFill>
                <a:schemeClr val="accent6"/>
              </a:solidFill>
            </a:endParaRPr>
          </a:p>
        </p:txBody>
      </p:sp>
      <p:sp>
        <p:nvSpPr>
          <p:cNvPr id="28" name="TextBox 27"/>
          <p:cNvSpPr txBox="1"/>
          <p:nvPr/>
        </p:nvSpPr>
        <p:spPr>
          <a:xfrm rot="60000">
            <a:off x="5457828" y="2621390"/>
            <a:ext cx="3599361" cy="338554"/>
          </a:xfrm>
          <a:prstGeom prst="rect">
            <a:avLst/>
          </a:prstGeom>
          <a:noFill/>
        </p:spPr>
        <p:txBody>
          <a:bodyPr wrap="square" rtlCol="0">
            <a:spAutoFit/>
          </a:bodyPr>
          <a:lstStyle/>
          <a:p>
            <a:r>
              <a:rPr lang="en-US" sz="1600" dirty="0" smtClean="0">
                <a:solidFill>
                  <a:schemeClr val="bg1"/>
                </a:solidFill>
              </a:rPr>
              <a:t>Eph. 1:3; Gal. 3:26-27</a:t>
            </a:r>
            <a:endParaRPr lang="en-US" sz="1600" dirty="0">
              <a:solidFill>
                <a:schemeClr val="bg1"/>
              </a:solidFill>
            </a:endParaRPr>
          </a:p>
        </p:txBody>
      </p:sp>
      <p:sp>
        <p:nvSpPr>
          <p:cNvPr id="36" name="TextBox 35"/>
          <p:cNvSpPr txBox="1"/>
          <p:nvPr/>
        </p:nvSpPr>
        <p:spPr>
          <a:xfrm rot="21300000">
            <a:off x="5189506" y="434718"/>
            <a:ext cx="3599361" cy="338554"/>
          </a:xfrm>
          <a:prstGeom prst="rect">
            <a:avLst/>
          </a:prstGeom>
          <a:noFill/>
        </p:spPr>
        <p:txBody>
          <a:bodyPr wrap="square" rtlCol="0">
            <a:spAutoFit/>
          </a:bodyPr>
          <a:lstStyle/>
          <a:p>
            <a:r>
              <a:rPr lang="en-US" sz="1600" dirty="0" smtClean="0">
                <a:solidFill>
                  <a:schemeClr val="bg1"/>
                </a:solidFill>
              </a:rPr>
              <a:t>2 Cor. 5:10-11; Rom. 14:10-12; Mt. 12:36</a:t>
            </a:r>
            <a:endParaRPr lang="en-US" sz="1600" dirty="0">
              <a:solidFill>
                <a:schemeClr val="bg1"/>
              </a:solidFill>
            </a:endParaRPr>
          </a:p>
        </p:txBody>
      </p:sp>
      <p:sp>
        <p:nvSpPr>
          <p:cNvPr id="29" name="Rounded Rectangle 28"/>
          <p:cNvSpPr/>
          <p:nvPr/>
        </p:nvSpPr>
        <p:spPr>
          <a:xfrm>
            <a:off x="2819400" y="3063081"/>
            <a:ext cx="5045717" cy="1966121"/>
          </a:xfrm>
          <a:prstGeom prst="roundRect">
            <a:avLst/>
          </a:prstGeom>
          <a:solidFill>
            <a:schemeClr val="tx1"/>
          </a:solidFill>
          <a:ln>
            <a:solidFill>
              <a:srgbClr val="008000"/>
            </a:solidFill>
          </a:ln>
        </p:spPr>
        <p:style>
          <a:lnRef idx="1">
            <a:schemeClr val="accent1"/>
          </a:lnRef>
          <a:fillRef idx="3">
            <a:schemeClr val="accent1"/>
          </a:fillRef>
          <a:effectRef idx="2">
            <a:schemeClr val="accent1"/>
          </a:effectRef>
          <a:fontRef idx="minor">
            <a:schemeClr val="lt1"/>
          </a:fontRef>
        </p:style>
        <p:txBody>
          <a:bodyPr rtlCol="0" anchor="ctr"/>
          <a:lstStyle/>
          <a:p>
            <a:r>
              <a:rPr lang="en-US" sz="2000" b="1" u="sng" dirty="0" smtClean="0">
                <a:solidFill>
                  <a:schemeClr val="bg1"/>
                </a:solidFill>
              </a:rPr>
              <a:t>Ephesians 1:3.</a:t>
            </a:r>
            <a:endParaRPr lang="en-US" sz="2000" u="sng" dirty="0" smtClean="0">
              <a:solidFill>
                <a:schemeClr val="bg1"/>
              </a:solidFill>
            </a:endParaRPr>
          </a:p>
          <a:p>
            <a:r>
              <a:rPr lang="en-US" sz="2000" dirty="0" smtClean="0"/>
              <a:t>Blessed be the God and Father of our Lord Jesus Christ, who has blessed us with every spiritual blessing in the heavenly places in Christ</a:t>
            </a:r>
            <a:endParaRPr lang="en-US" sz="2000" dirty="0" smtClean="0">
              <a:solidFill>
                <a:schemeClr val="bg1"/>
              </a:solidFill>
            </a:endParaRPr>
          </a:p>
        </p:txBody>
      </p:sp>
    </p:spTree>
  </p:cSld>
  <p:clrMapOvr>
    <a:masterClrMapping/>
  </p:clrMapOvr>
  <p:transition>
    <p:fade/>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 name="Chord 32"/>
          <p:cNvSpPr/>
          <p:nvPr/>
        </p:nvSpPr>
        <p:spPr>
          <a:xfrm flipH="1">
            <a:off x="-2100261" y="2"/>
            <a:ext cx="3779840" cy="5140328"/>
          </a:xfrm>
          <a:prstGeom prst="chord">
            <a:avLst>
              <a:gd name="adj1" fmla="val 5412151"/>
              <a:gd name="adj2" fmla="val 16200000"/>
            </a:avLst>
          </a:prstGeom>
          <a:gradFill flip="none" rotWithShape="1">
            <a:gsLst>
              <a:gs pos="99000">
                <a:srgbClr val="FF6600"/>
              </a:gs>
              <a:gs pos="1000">
                <a:srgbClr val="FFFF00"/>
              </a:gs>
            </a:gsLst>
            <a:lin ang="0" scaled="1"/>
            <a:tileRect/>
          </a:gra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 name="TextBox 3"/>
          <p:cNvSpPr txBox="1"/>
          <p:nvPr/>
        </p:nvSpPr>
        <p:spPr>
          <a:xfrm>
            <a:off x="-228600" y="243681"/>
            <a:ext cx="1447800" cy="4524315"/>
          </a:xfrm>
          <a:prstGeom prst="rect">
            <a:avLst/>
          </a:prstGeom>
          <a:noFill/>
          <a:ln>
            <a:noFill/>
          </a:ln>
        </p:spPr>
        <p:txBody>
          <a:bodyPr wrap="square" rtlCol="0">
            <a:spAutoFit/>
          </a:bodyPr>
          <a:lstStyle/>
          <a:p>
            <a:pPr algn="ctr"/>
            <a:r>
              <a:rPr lang="en-US" sz="9600" b="1" dirty="0" smtClean="0"/>
              <a:t>A</a:t>
            </a:r>
          </a:p>
          <a:p>
            <a:pPr algn="ctr"/>
            <a:r>
              <a:rPr lang="en-US" sz="9600" b="1" dirty="0" smtClean="0"/>
              <a:t>L</a:t>
            </a:r>
          </a:p>
          <a:p>
            <a:pPr algn="ctr"/>
            <a:r>
              <a:rPr lang="en-US" sz="9600" b="1" dirty="0" smtClean="0"/>
              <a:t>L</a:t>
            </a:r>
            <a:endParaRPr lang="en-US" sz="9600" b="1" dirty="0"/>
          </a:p>
        </p:txBody>
      </p:sp>
      <p:sp>
        <p:nvSpPr>
          <p:cNvPr id="5" name="Block Arc 4"/>
          <p:cNvSpPr/>
          <p:nvPr/>
        </p:nvSpPr>
        <p:spPr>
          <a:xfrm rot="5400000">
            <a:off x="-2605881" y="853283"/>
            <a:ext cx="5211763" cy="3505201"/>
          </a:xfrm>
          <a:prstGeom prst="blockArc">
            <a:avLst>
              <a:gd name="adj1" fmla="val 10789278"/>
              <a:gd name="adj2" fmla="val 11317"/>
              <a:gd name="adj3" fmla="val 4117"/>
            </a:avLst>
          </a:prstGeom>
          <a:solidFill>
            <a:srgbClr val="FFFF00"/>
          </a:solidFill>
          <a:ln>
            <a:solidFill>
              <a:srgbClr val="FF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tx1"/>
              </a:solidFill>
            </a:endParaRPr>
          </a:p>
        </p:txBody>
      </p:sp>
      <p:cxnSp>
        <p:nvCxnSpPr>
          <p:cNvPr id="7" name="Straight Connector 6"/>
          <p:cNvCxnSpPr/>
          <p:nvPr/>
        </p:nvCxnSpPr>
        <p:spPr>
          <a:xfrm flipV="1">
            <a:off x="1295400" y="0"/>
            <a:ext cx="5257800" cy="792161"/>
          </a:xfrm>
          <a:prstGeom prst="line">
            <a:avLst/>
          </a:prstGeom>
          <a:ln>
            <a:solidFill>
              <a:srgbClr val="FFFF00"/>
            </a:solidFill>
          </a:ln>
        </p:spPr>
        <p:style>
          <a:lnRef idx="2">
            <a:schemeClr val="accent1"/>
          </a:lnRef>
          <a:fillRef idx="0">
            <a:schemeClr val="accent1"/>
          </a:fillRef>
          <a:effectRef idx="1">
            <a:schemeClr val="accent1"/>
          </a:effectRef>
          <a:fontRef idx="minor">
            <a:schemeClr val="tx1"/>
          </a:fontRef>
        </p:style>
      </p:cxnSp>
      <p:cxnSp>
        <p:nvCxnSpPr>
          <p:cNvPr id="8" name="Straight Connector 7"/>
          <p:cNvCxnSpPr/>
          <p:nvPr/>
        </p:nvCxnSpPr>
        <p:spPr>
          <a:xfrm flipV="1">
            <a:off x="1676400" y="1462881"/>
            <a:ext cx="7391400" cy="304800"/>
          </a:xfrm>
          <a:prstGeom prst="line">
            <a:avLst/>
          </a:prstGeom>
          <a:ln>
            <a:solidFill>
              <a:srgbClr val="FFFF00"/>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V="1">
            <a:off x="1524000" y="548481"/>
            <a:ext cx="7527924" cy="700880"/>
          </a:xfrm>
          <a:prstGeom prst="line">
            <a:avLst/>
          </a:prstGeom>
          <a:ln>
            <a:solidFill>
              <a:srgbClr val="FFFF00"/>
            </a:solidFill>
          </a:ln>
        </p:spPr>
        <p:style>
          <a:lnRef idx="2">
            <a:schemeClr val="accent1"/>
          </a:lnRef>
          <a:fillRef idx="0">
            <a:schemeClr val="accent1"/>
          </a:fillRef>
          <a:effectRef idx="1">
            <a:schemeClr val="accent1"/>
          </a:effectRef>
          <a:fontRef idx="minor">
            <a:schemeClr val="tx1"/>
          </a:fontRef>
        </p:style>
      </p:cxnSp>
      <p:cxnSp>
        <p:nvCxnSpPr>
          <p:cNvPr id="14" name="Straight Connector 13"/>
          <p:cNvCxnSpPr/>
          <p:nvPr/>
        </p:nvCxnSpPr>
        <p:spPr>
          <a:xfrm>
            <a:off x="1752600" y="2301081"/>
            <a:ext cx="7391400" cy="1588"/>
          </a:xfrm>
          <a:prstGeom prst="line">
            <a:avLst/>
          </a:prstGeom>
          <a:ln>
            <a:solidFill>
              <a:srgbClr val="FFFF00"/>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a:off x="1187448" y="4572001"/>
            <a:ext cx="4679952" cy="639762"/>
          </a:xfrm>
          <a:prstGeom prst="line">
            <a:avLst/>
          </a:prstGeom>
          <a:ln>
            <a:solidFill>
              <a:srgbClr val="FFFF00"/>
            </a:solidFill>
          </a:ln>
        </p:spPr>
        <p:style>
          <a:lnRef idx="2">
            <a:schemeClr val="accent1"/>
          </a:lnRef>
          <a:fillRef idx="0">
            <a:schemeClr val="accent1"/>
          </a:fillRef>
          <a:effectRef idx="1">
            <a:schemeClr val="accent1"/>
          </a:effectRef>
          <a:fontRef idx="minor">
            <a:schemeClr val="tx1"/>
          </a:fontRef>
        </p:style>
      </p:cxnSp>
      <p:cxnSp>
        <p:nvCxnSpPr>
          <p:cNvPr id="24" name="Straight Connector 23"/>
          <p:cNvCxnSpPr/>
          <p:nvPr/>
        </p:nvCxnSpPr>
        <p:spPr>
          <a:xfrm>
            <a:off x="1679580" y="3444081"/>
            <a:ext cx="7472358" cy="381000"/>
          </a:xfrm>
          <a:prstGeom prst="line">
            <a:avLst/>
          </a:prstGeom>
          <a:ln>
            <a:solidFill>
              <a:srgbClr val="FFFF00"/>
            </a:solidFill>
          </a:ln>
        </p:spPr>
        <p:style>
          <a:lnRef idx="2">
            <a:schemeClr val="accent1"/>
          </a:lnRef>
          <a:fillRef idx="0">
            <a:schemeClr val="accent1"/>
          </a:fillRef>
          <a:effectRef idx="1">
            <a:schemeClr val="accent1"/>
          </a:effectRef>
          <a:fontRef idx="minor">
            <a:schemeClr val="tx1"/>
          </a:fontRef>
        </p:style>
      </p:cxnSp>
      <p:cxnSp>
        <p:nvCxnSpPr>
          <p:cNvPr id="25" name="Straight Connector 24"/>
          <p:cNvCxnSpPr/>
          <p:nvPr/>
        </p:nvCxnSpPr>
        <p:spPr>
          <a:xfrm>
            <a:off x="1511304" y="3977481"/>
            <a:ext cx="7688262" cy="700880"/>
          </a:xfrm>
          <a:prstGeom prst="line">
            <a:avLst/>
          </a:prstGeom>
          <a:ln>
            <a:solidFill>
              <a:srgbClr val="FFFF00"/>
            </a:solidFill>
          </a:ln>
        </p:spPr>
        <p:style>
          <a:lnRef idx="2">
            <a:schemeClr val="accent1"/>
          </a:lnRef>
          <a:fillRef idx="0">
            <a:schemeClr val="accent1"/>
          </a:fillRef>
          <a:effectRef idx="1">
            <a:schemeClr val="accent1"/>
          </a:effectRef>
          <a:fontRef idx="minor">
            <a:schemeClr val="tx1"/>
          </a:fontRef>
        </p:style>
      </p:cxnSp>
      <p:cxnSp>
        <p:nvCxnSpPr>
          <p:cNvPr id="26" name="Straight Connector 25"/>
          <p:cNvCxnSpPr/>
          <p:nvPr/>
        </p:nvCxnSpPr>
        <p:spPr>
          <a:xfrm>
            <a:off x="1752600" y="2834481"/>
            <a:ext cx="7359648" cy="167479"/>
          </a:xfrm>
          <a:prstGeom prst="line">
            <a:avLst/>
          </a:prstGeom>
          <a:ln>
            <a:solidFill>
              <a:srgbClr val="FFFF00"/>
            </a:solidFill>
          </a:ln>
        </p:spPr>
        <p:style>
          <a:lnRef idx="2">
            <a:schemeClr val="accent1"/>
          </a:lnRef>
          <a:fillRef idx="0">
            <a:schemeClr val="accent1"/>
          </a:fillRef>
          <a:effectRef idx="1">
            <a:schemeClr val="accent1"/>
          </a:effectRef>
          <a:fontRef idx="minor">
            <a:schemeClr val="tx1"/>
          </a:fontRef>
        </p:style>
      </p:cxnSp>
      <p:sp>
        <p:nvSpPr>
          <p:cNvPr id="13" name="TextBox 12"/>
          <p:cNvSpPr txBox="1"/>
          <p:nvPr/>
        </p:nvSpPr>
        <p:spPr>
          <a:xfrm rot="21090975">
            <a:off x="1295400" y="283500"/>
            <a:ext cx="2209800" cy="369332"/>
          </a:xfrm>
          <a:prstGeom prst="rect">
            <a:avLst/>
          </a:prstGeom>
          <a:noFill/>
        </p:spPr>
        <p:txBody>
          <a:bodyPr wrap="square" rtlCol="0">
            <a:spAutoFit/>
          </a:bodyPr>
          <a:lstStyle/>
          <a:p>
            <a:r>
              <a:rPr lang="en-US" dirty="0" smtClean="0">
                <a:solidFill>
                  <a:schemeClr val="accent6"/>
                </a:solidFill>
              </a:rPr>
              <a:t>- HAVE SINNED.</a:t>
            </a:r>
            <a:endParaRPr lang="en-US" dirty="0">
              <a:solidFill>
                <a:schemeClr val="accent6"/>
              </a:solidFill>
            </a:endParaRPr>
          </a:p>
        </p:txBody>
      </p:sp>
      <p:sp>
        <p:nvSpPr>
          <p:cNvPr id="16" name="TextBox 15"/>
          <p:cNvSpPr txBox="1"/>
          <p:nvPr/>
        </p:nvSpPr>
        <p:spPr>
          <a:xfrm rot="21300000">
            <a:off x="1438458" y="742293"/>
            <a:ext cx="3917190" cy="369332"/>
          </a:xfrm>
          <a:prstGeom prst="rect">
            <a:avLst/>
          </a:prstGeom>
          <a:noFill/>
        </p:spPr>
        <p:txBody>
          <a:bodyPr wrap="square" rtlCol="0">
            <a:spAutoFit/>
          </a:bodyPr>
          <a:lstStyle/>
          <a:p>
            <a:r>
              <a:rPr lang="en-US" dirty="0" smtClean="0">
                <a:solidFill>
                  <a:schemeClr val="accent6"/>
                </a:solidFill>
              </a:rPr>
              <a:t>- MUST GIVE AN ACCOUNT TO GOD.</a:t>
            </a:r>
            <a:endParaRPr lang="en-US" dirty="0">
              <a:solidFill>
                <a:schemeClr val="accent6"/>
              </a:solidFill>
            </a:endParaRPr>
          </a:p>
        </p:txBody>
      </p:sp>
      <p:sp>
        <p:nvSpPr>
          <p:cNvPr id="18" name="TextBox 17"/>
          <p:cNvSpPr txBox="1"/>
          <p:nvPr/>
        </p:nvSpPr>
        <p:spPr>
          <a:xfrm rot="21069094">
            <a:off x="2892844" y="69126"/>
            <a:ext cx="2063299" cy="338554"/>
          </a:xfrm>
          <a:prstGeom prst="rect">
            <a:avLst/>
          </a:prstGeom>
          <a:noFill/>
        </p:spPr>
        <p:txBody>
          <a:bodyPr wrap="square" rtlCol="0">
            <a:spAutoFit/>
          </a:bodyPr>
          <a:lstStyle/>
          <a:p>
            <a:r>
              <a:rPr lang="en-US" sz="1600" dirty="0" smtClean="0">
                <a:solidFill>
                  <a:schemeClr val="bg1"/>
                </a:solidFill>
              </a:rPr>
              <a:t>Rom. 3:23; Eccl. 7:20</a:t>
            </a:r>
            <a:endParaRPr lang="en-US" sz="1600" dirty="0">
              <a:solidFill>
                <a:schemeClr val="bg1"/>
              </a:solidFill>
            </a:endParaRPr>
          </a:p>
        </p:txBody>
      </p:sp>
      <p:sp>
        <p:nvSpPr>
          <p:cNvPr id="19" name="TextBox 18"/>
          <p:cNvSpPr txBox="1"/>
          <p:nvPr/>
        </p:nvSpPr>
        <p:spPr>
          <a:xfrm rot="21480000">
            <a:off x="1614672" y="1357018"/>
            <a:ext cx="3917190" cy="369332"/>
          </a:xfrm>
          <a:prstGeom prst="rect">
            <a:avLst/>
          </a:prstGeom>
          <a:noFill/>
        </p:spPr>
        <p:txBody>
          <a:bodyPr wrap="square" rtlCol="0">
            <a:spAutoFit/>
          </a:bodyPr>
          <a:lstStyle/>
          <a:p>
            <a:r>
              <a:rPr lang="en-US" dirty="0" smtClean="0">
                <a:solidFill>
                  <a:schemeClr val="accent6"/>
                </a:solidFill>
              </a:rPr>
              <a:t>- MUST OBEY THE GOSPEL OF CHRIST.</a:t>
            </a:r>
            <a:endParaRPr lang="en-US" dirty="0">
              <a:solidFill>
                <a:schemeClr val="accent6"/>
              </a:solidFill>
            </a:endParaRPr>
          </a:p>
        </p:txBody>
      </p:sp>
      <p:sp>
        <p:nvSpPr>
          <p:cNvPr id="20" name="TextBox 19"/>
          <p:cNvSpPr txBox="1"/>
          <p:nvPr/>
        </p:nvSpPr>
        <p:spPr>
          <a:xfrm rot="21420000">
            <a:off x="5341906" y="1214518"/>
            <a:ext cx="3599361" cy="338554"/>
          </a:xfrm>
          <a:prstGeom prst="rect">
            <a:avLst/>
          </a:prstGeom>
          <a:noFill/>
        </p:spPr>
        <p:txBody>
          <a:bodyPr wrap="square" rtlCol="0">
            <a:spAutoFit/>
          </a:bodyPr>
          <a:lstStyle/>
          <a:p>
            <a:r>
              <a:rPr lang="en-US" sz="1600" dirty="0" smtClean="0">
                <a:solidFill>
                  <a:schemeClr val="bg1"/>
                </a:solidFill>
              </a:rPr>
              <a:t>Heb. 5:8-9; 1 Pt. 4:17-18; 2 Thess. 1:8-9</a:t>
            </a:r>
            <a:endParaRPr lang="en-US" sz="1600" dirty="0">
              <a:solidFill>
                <a:schemeClr val="bg1"/>
              </a:solidFill>
            </a:endParaRPr>
          </a:p>
        </p:txBody>
      </p:sp>
      <p:sp>
        <p:nvSpPr>
          <p:cNvPr id="21" name="TextBox 20"/>
          <p:cNvSpPr txBox="1"/>
          <p:nvPr/>
        </p:nvSpPr>
        <p:spPr>
          <a:xfrm>
            <a:off x="1743258" y="1968264"/>
            <a:ext cx="3917190" cy="369332"/>
          </a:xfrm>
          <a:prstGeom prst="rect">
            <a:avLst/>
          </a:prstGeom>
          <a:noFill/>
        </p:spPr>
        <p:txBody>
          <a:bodyPr wrap="square" rtlCol="0">
            <a:spAutoFit/>
          </a:bodyPr>
          <a:lstStyle/>
          <a:p>
            <a:r>
              <a:rPr lang="en-US" dirty="0" smtClean="0">
                <a:solidFill>
                  <a:schemeClr val="accent6"/>
                </a:solidFill>
              </a:rPr>
              <a:t>- INVITED TO COME TO CHRIST.</a:t>
            </a:r>
            <a:endParaRPr lang="en-US" dirty="0">
              <a:solidFill>
                <a:schemeClr val="accent6"/>
              </a:solidFill>
            </a:endParaRPr>
          </a:p>
        </p:txBody>
      </p:sp>
      <p:sp>
        <p:nvSpPr>
          <p:cNvPr id="22" name="TextBox 21"/>
          <p:cNvSpPr txBox="1"/>
          <p:nvPr/>
        </p:nvSpPr>
        <p:spPr>
          <a:xfrm>
            <a:off x="5392239" y="1983168"/>
            <a:ext cx="3599361" cy="338554"/>
          </a:xfrm>
          <a:prstGeom prst="rect">
            <a:avLst/>
          </a:prstGeom>
          <a:noFill/>
        </p:spPr>
        <p:txBody>
          <a:bodyPr wrap="square" rtlCol="0">
            <a:spAutoFit/>
          </a:bodyPr>
          <a:lstStyle/>
          <a:p>
            <a:r>
              <a:rPr lang="en-US" sz="1600" dirty="0" smtClean="0">
                <a:solidFill>
                  <a:schemeClr val="bg1"/>
                </a:solidFill>
              </a:rPr>
              <a:t>Mt. 11:28-29; Heb. 2:9; Rev. 22:17</a:t>
            </a:r>
            <a:endParaRPr lang="en-US" sz="1600" dirty="0">
              <a:solidFill>
                <a:schemeClr val="bg1"/>
              </a:solidFill>
            </a:endParaRPr>
          </a:p>
        </p:txBody>
      </p:sp>
      <p:sp>
        <p:nvSpPr>
          <p:cNvPr id="27" name="TextBox 26"/>
          <p:cNvSpPr txBox="1"/>
          <p:nvPr/>
        </p:nvSpPr>
        <p:spPr>
          <a:xfrm rot="60000">
            <a:off x="1792464" y="2528645"/>
            <a:ext cx="3917190" cy="369332"/>
          </a:xfrm>
          <a:prstGeom prst="rect">
            <a:avLst/>
          </a:prstGeom>
          <a:noFill/>
        </p:spPr>
        <p:txBody>
          <a:bodyPr wrap="square" rtlCol="0">
            <a:spAutoFit/>
          </a:bodyPr>
          <a:lstStyle/>
          <a:p>
            <a:r>
              <a:rPr lang="en-US" dirty="0" smtClean="0">
                <a:solidFill>
                  <a:schemeClr val="accent6"/>
                </a:solidFill>
              </a:rPr>
              <a:t>- SPIRITUAL BLESSINGS IN CHRIST.</a:t>
            </a:r>
            <a:endParaRPr lang="en-US" dirty="0">
              <a:solidFill>
                <a:schemeClr val="accent6"/>
              </a:solidFill>
            </a:endParaRPr>
          </a:p>
        </p:txBody>
      </p:sp>
      <p:sp>
        <p:nvSpPr>
          <p:cNvPr id="28" name="TextBox 27"/>
          <p:cNvSpPr txBox="1"/>
          <p:nvPr/>
        </p:nvSpPr>
        <p:spPr>
          <a:xfrm rot="60000">
            <a:off x="5457828" y="2621390"/>
            <a:ext cx="3599361" cy="338554"/>
          </a:xfrm>
          <a:prstGeom prst="rect">
            <a:avLst/>
          </a:prstGeom>
          <a:noFill/>
        </p:spPr>
        <p:txBody>
          <a:bodyPr wrap="square" rtlCol="0">
            <a:spAutoFit/>
          </a:bodyPr>
          <a:lstStyle/>
          <a:p>
            <a:r>
              <a:rPr lang="en-US" sz="1600" dirty="0" smtClean="0">
                <a:solidFill>
                  <a:schemeClr val="bg1"/>
                </a:solidFill>
              </a:rPr>
              <a:t>Eph. 1:3; Gal. 3:26-27</a:t>
            </a:r>
            <a:endParaRPr lang="en-US" sz="1600" dirty="0">
              <a:solidFill>
                <a:schemeClr val="bg1"/>
              </a:solidFill>
            </a:endParaRPr>
          </a:p>
        </p:txBody>
      </p:sp>
      <p:sp>
        <p:nvSpPr>
          <p:cNvPr id="36" name="TextBox 35"/>
          <p:cNvSpPr txBox="1"/>
          <p:nvPr/>
        </p:nvSpPr>
        <p:spPr>
          <a:xfrm rot="21300000">
            <a:off x="5189506" y="434718"/>
            <a:ext cx="3599361" cy="338554"/>
          </a:xfrm>
          <a:prstGeom prst="rect">
            <a:avLst/>
          </a:prstGeom>
          <a:noFill/>
        </p:spPr>
        <p:txBody>
          <a:bodyPr wrap="square" rtlCol="0">
            <a:spAutoFit/>
          </a:bodyPr>
          <a:lstStyle/>
          <a:p>
            <a:r>
              <a:rPr lang="en-US" sz="1600" dirty="0" smtClean="0">
                <a:solidFill>
                  <a:schemeClr val="bg1"/>
                </a:solidFill>
              </a:rPr>
              <a:t>2 Cor. 5:10-11; Rom. 14:10-12; Mt. 12:36</a:t>
            </a:r>
            <a:endParaRPr lang="en-US" sz="1600" dirty="0">
              <a:solidFill>
                <a:schemeClr val="bg1"/>
              </a:solidFill>
            </a:endParaRPr>
          </a:p>
        </p:txBody>
      </p:sp>
      <p:sp>
        <p:nvSpPr>
          <p:cNvPr id="29" name="Rounded Rectangle 28"/>
          <p:cNvSpPr/>
          <p:nvPr/>
        </p:nvSpPr>
        <p:spPr>
          <a:xfrm>
            <a:off x="2819400" y="3063081"/>
            <a:ext cx="5045717" cy="1966121"/>
          </a:xfrm>
          <a:prstGeom prst="roundRect">
            <a:avLst/>
          </a:prstGeom>
          <a:solidFill>
            <a:schemeClr val="tx1"/>
          </a:solidFill>
          <a:ln>
            <a:solidFill>
              <a:srgbClr val="008000"/>
            </a:solidFill>
          </a:ln>
        </p:spPr>
        <p:style>
          <a:lnRef idx="1">
            <a:schemeClr val="accent1"/>
          </a:lnRef>
          <a:fillRef idx="3">
            <a:schemeClr val="accent1"/>
          </a:fillRef>
          <a:effectRef idx="2">
            <a:schemeClr val="accent1"/>
          </a:effectRef>
          <a:fontRef idx="minor">
            <a:schemeClr val="lt1"/>
          </a:fontRef>
        </p:style>
        <p:txBody>
          <a:bodyPr rtlCol="0" anchor="ctr"/>
          <a:lstStyle/>
          <a:p>
            <a:r>
              <a:rPr lang="en-US" sz="2000" b="1" u="sng" dirty="0" smtClean="0">
                <a:solidFill>
                  <a:schemeClr val="bg1"/>
                </a:solidFill>
              </a:rPr>
              <a:t>Galatians 3:26-27.</a:t>
            </a:r>
            <a:endParaRPr lang="en-US" sz="2000" u="sng" dirty="0" smtClean="0">
              <a:solidFill>
                <a:schemeClr val="bg1"/>
              </a:solidFill>
            </a:endParaRPr>
          </a:p>
          <a:p>
            <a:r>
              <a:rPr lang="en-US" sz="2000" dirty="0" smtClean="0"/>
              <a:t>For you are all sons of God through faith in Christ Jesus. </a:t>
            </a:r>
            <a:r>
              <a:rPr lang="en-US" sz="2000" baseline="30000" dirty="0" smtClean="0"/>
              <a:t>27 </a:t>
            </a:r>
            <a:r>
              <a:rPr lang="en-US" sz="2000" dirty="0" smtClean="0"/>
              <a:t>For as many of you as were baptized into Christ have put on Christ.</a:t>
            </a:r>
            <a:endParaRPr lang="en-US" sz="2000" dirty="0" smtClean="0">
              <a:solidFill>
                <a:schemeClr val="bg1"/>
              </a:solidFill>
            </a:endParaRPr>
          </a:p>
        </p:txBody>
      </p:sp>
    </p:spTree>
  </p:cSld>
  <p:clrMapOvr>
    <a:masterClrMapping/>
  </p:clrMapOvr>
  <p:transition>
    <p:fade/>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 name="Chord 32"/>
          <p:cNvSpPr/>
          <p:nvPr/>
        </p:nvSpPr>
        <p:spPr>
          <a:xfrm flipH="1">
            <a:off x="-2100261" y="2"/>
            <a:ext cx="3779840" cy="5140328"/>
          </a:xfrm>
          <a:prstGeom prst="chord">
            <a:avLst>
              <a:gd name="adj1" fmla="val 5412151"/>
              <a:gd name="adj2" fmla="val 16200000"/>
            </a:avLst>
          </a:prstGeom>
          <a:gradFill flip="none" rotWithShape="1">
            <a:gsLst>
              <a:gs pos="99000">
                <a:srgbClr val="FF6600"/>
              </a:gs>
              <a:gs pos="1000">
                <a:srgbClr val="FFFF00"/>
              </a:gs>
            </a:gsLst>
            <a:lin ang="0" scaled="1"/>
            <a:tileRect/>
          </a:gra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 name="TextBox 3"/>
          <p:cNvSpPr txBox="1"/>
          <p:nvPr/>
        </p:nvSpPr>
        <p:spPr>
          <a:xfrm>
            <a:off x="-228600" y="243681"/>
            <a:ext cx="1447800" cy="4524315"/>
          </a:xfrm>
          <a:prstGeom prst="rect">
            <a:avLst/>
          </a:prstGeom>
          <a:noFill/>
          <a:ln>
            <a:noFill/>
          </a:ln>
        </p:spPr>
        <p:txBody>
          <a:bodyPr wrap="square" rtlCol="0">
            <a:spAutoFit/>
          </a:bodyPr>
          <a:lstStyle/>
          <a:p>
            <a:pPr algn="ctr"/>
            <a:r>
              <a:rPr lang="en-US" sz="9600" b="1" dirty="0" smtClean="0"/>
              <a:t>A</a:t>
            </a:r>
          </a:p>
          <a:p>
            <a:pPr algn="ctr"/>
            <a:r>
              <a:rPr lang="en-US" sz="9600" b="1" dirty="0" smtClean="0"/>
              <a:t>L</a:t>
            </a:r>
          </a:p>
          <a:p>
            <a:pPr algn="ctr"/>
            <a:r>
              <a:rPr lang="en-US" sz="9600" b="1" dirty="0" smtClean="0"/>
              <a:t>L</a:t>
            </a:r>
            <a:endParaRPr lang="en-US" sz="9600" b="1" dirty="0"/>
          </a:p>
        </p:txBody>
      </p:sp>
      <p:sp>
        <p:nvSpPr>
          <p:cNvPr id="5" name="Block Arc 4"/>
          <p:cNvSpPr/>
          <p:nvPr/>
        </p:nvSpPr>
        <p:spPr>
          <a:xfrm rot="5400000">
            <a:off x="-2605881" y="853283"/>
            <a:ext cx="5211763" cy="3505201"/>
          </a:xfrm>
          <a:prstGeom prst="blockArc">
            <a:avLst>
              <a:gd name="adj1" fmla="val 10789278"/>
              <a:gd name="adj2" fmla="val 11317"/>
              <a:gd name="adj3" fmla="val 4117"/>
            </a:avLst>
          </a:prstGeom>
          <a:solidFill>
            <a:srgbClr val="FFFF00"/>
          </a:solidFill>
          <a:ln>
            <a:solidFill>
              <a:srgbClr val="FF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tx1"/>
              </a:solidFill>
            </a:endParaRPr>
          </a:p>
        </p:txBody>
      </p:sp>
      <p:cxnSp>
        <p:nvCxnSpPr>
          <p:cNvPr id="7" name="Straight Connector 6"/>
          <p:cNvCxnSpPr/>
          <p:nvPr/>
        </p:nvCxnSpPr>
        <p:spPr>
          <a:xfrm flipV="1">
            <a:off x="1295400" y="0"/>
            <a:ext cx="5257800" cy="792161"/>
          </a:xfrm>
          <a:prstGeom prst="line">
            <a:avLst/>
          </a:prstGeom>
          <a:ln>
            <a:solidFill>
              <a:srgbClr val="FFFF00"/>
            </a:solidFill>
          </a:ln>
        </p:spPr>
        <p:style>
          <a:lnRef idx="2">
            <a:schemeClr val="accent1"/>
          </a:lnRef>
          <a:fillRef idx="0">
            <a:schemeClr val="accent1"/>
          </a:fillRef>
          <a:effectRef idx="1">
            <a:schemeClr val="accent1"/>
          </a:effectRef>
          <a:fontRef idx="minor">
            <a:schemeClr val="tx1"/>
          </a:fontRef>
        </p:style>
      </p:cxnSp>
      <p:cxnSp>
        <p:nvCxnSpPr>
          <p:cNvPr id="8" name="Straight Connector 7"/>
          <p:cNvCxnSpPr/>
          <p:nvPr/>
        </p:nvCxnSpPr>
        <p:spPr>
          <a:xfrm flipV="1">
            <a:off x="1676400" y="1462881"/>
            <a:ext cx="7391400" cy="304800"/>
          </a:xfrm>
          <a:prstGeom prst="line">
            <a:avLst/>
          </a:prstGeom>
          <a:ln>
            <a:solidFill>
              <a:srgbClr val="FFFF00"/>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V="1">
            <a:off x="1524000" y="548481"/>
            <a:ext cx="7527924" cy="700880"/>
          </a:xfrm>
          <a:prstGeom prst="line">
            <a:avLst/>
          </a:prstGeom>
          <a:ln>
            <a:solidFill>
              <a:srgbClr val="FFFF00"/>
            </a:solidFill>
          </a:ln>
        </p:spPr>
        <p:style>
          <a:lnRef idx="2">
            <a:schemeClr val="accent1"/>
          </a:lnRef>
          <a:fillRef idx="0">
            <a:schemeClr val="accent1"/>
          </a:fillRef>
          <a:effectRef idx="1">
            <a:schemeClr val="accent1"/>
          </a:effectRef>
          <a:fontRef idx="minor">
            <a:schemeClr val="tx1"/>
          </a:fontRef>
        </p:style>
      </p:cxnSp>
      <p:cxnSp>
        <p:nvCxnSpPr>
          <p:cNvPr id="14" name="Straight Connector 13"/>
          <p:cNvCxnSpPr/>
          <p:nvPr/>
        </p:nvCxnSpPr>
        <p:spPr>
          <a:xfrm>
            <a:off x="1752600" y="2301081"/>
            <a:ext cx="7391400" cy="1588"/>
          </a:xfrm>
          <a:prstGeom prst="line">
            <a:avLst/>
          </a:prstGeom>
          <a:ln>
            <a:solidFill>
              <a:srgbClr val="FFFF00"/>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a:off x="1187448" y="4572001"/>
            <a:ext cx="4679952" cy="639762"/>
          </a:xfrm>
          <a:prstGeom prst="line">
            <a:avLst/>
          </a:prstGeom>
          <a:ln>
            <a:solidFill>
              <a:srgbClr val="FFFF00"/>
            </a:solidFill>
          </a:ln>
        </p:spPr>
        <p:style>
          <a:lnRef idx="2">
            <a:schemeClr val="accent1"/>
          </a:lnRef>
          <a:fillRef idx="0">
            <a:schemeClr val="accent1"/>
          </a:fillRef>
          <a:effectRef idx="1">
            <a:schemeClr val="accent1"/>
          </a:effectRef>
          <a:fontRef idx="minor">
            <a:schemeClr val="tx1"/>
          </a:fontRef>
        </p:style>
      </p:cxnSp>
      <p:cxnSp>
        <p:nvCxnSpPr>
          <p:cNvPr id="24" name="Straight Connector 23"/>
          <p:cNvCxnSpPr/>
          <p:nvPr/>
        </p:nvCxnSpPr>
        <p:spPr>
          <a:xfrm>
            <a:off x="1679580" y="3444081"/>
            <a:ext cx="7472358" cy="381000"/>
          </a:xfrm>
          <a:prstGeom prst="line">
            <a:avLst/>
          </a:prstGeom>
          <a:ln>
            <a:solidFill>
              <a:srgbClr val="FFFF00"/>
            </a:solidFill>
          </a:ln>
        </p:spPr>
        <p:style>
          <a:lnRef idx="2">
            <a:schemeClr val="accent1"/>
          </a:lnRef>
          <a:fillRef idx="0">
            <a:schemeClr val="accent1"/>
          </a:fillRef>
          <a:effectRef idx="1">
            <a:schemeClr val="accent1"/>
          </a:effectRef>
          <a:fontRef idx="minor">
            <a:schemeClr val="tx1"/>
          </a:fontRef>
        </p:style>
      </p:cxnSp>
      <p:cxnSp>
        <p:nvCxnSpPr>
          <p:cNvPr id="25" name="Straight Connector 24"/>
          <p:cNvCxnSpPr/>
          <p:nvPr/>
        </p:nvCxnSpPr>
        <p:spPr>
          <a:xfrm>
            <a:off x="1511304" y="3977481"/>
            <a:ext cx="7688262" cy="700880"/>
          </a:xfrm>
          <a:prstGeom prst="line">
            <a:avLst/>
          </a:prstGeom>
          <a:ln>
            <a:solidFill>
              <a:srgbClr val="FFFF00"/>
            </a:solidFill>
          </a:ln>
        </p:spPr>
        <p:style>
          <a:lnRef idx="2">
            <a:schemeClr val="accent1"/>
          </a:lnRef>
          <a:fillRef idx="0">
            <a:schemeClr val="accent1"/>
          </a:fillRef>
          <a:effectRef idx="1">
            <a:schemeClr val="accent1"/>
          </a:effectRef>
          <a:fontRef idx="minor">
            <a:schemeClr val="tx1"/>
          </a:fontRef>
        </p:style>
      </p:cxnSp>
      <p:cxnSp>
        <p:nvCxnSpPr>
          <p:cNvPr id="26" name="Straight Connector 25"/>
          <p:cNvCxnSpPr/>
          <p:nvPr/>
        </p:nvCxnSpPr>
        <p:spPr>
          <a:xfrm>
            <a:off x="1752600" y="2834481"/>
            <a:ext cx="7359648" cy="167479"/>
          </a:xfrm>
          <a:prstGeom prst="line">
            <a:avLst/>
          </a:prstGeom>
          <a:ln>
            <a:solidFill>
              <a:srgbClr val="FFFF00"/>
            </a:solidFill>
          </a:ln>
        </p:spPr>
        <p:style>
          <a:lnRef idx="2">
            <a:schemeClr val="accent1"/>
          </a:lnRef>
          <a:fillRef idx="0">
            <a:schemeClr val="accent1"/>
          </a:fillRef>
          <a:effectRef idx="1">
            <a:schemeClr val="accent1"/>
          </a:effectRef>
          <a:fontRef idx="minor">
            <a:schemeClr val="tx1"/>
          </a:fontRef>
        </p:style>
      </p:cxnSp>
      <p:sp>
        <p:nvSpPr>
          <p:cNvPr id="13" name="TextBox 12"/>
          <p:cNvSpPr txBox="1"/>
          <p:nvPr/>
        </p:nvSpPr>
        <p:spPr>
          <a:xfrm rot="21090975">
            <a:off x="1295400" y="283500"/>
            <a:ext cx="2209800" cy="369332"/>
          </a:xfrm>
          <a:prstGeom prst="rect">
            <a:avLst/>
          </a:prstGeom>
          <a:noFill/>
        </p:spPr>
        <p:txBody>
          <a:bodyPr wrap="square" rtlCol="0">
            <a:spAutoFit/>
          </a:bodyPr>
          <a:lstStyle/>
          <a:p>
            <a:r>
              <a:rPr lang="en-US" dirty="0" smtClean="0">
                <a:solidFill>
                  <a:schemeClr val="accent6"/>
                </a:solidFill>
              </a:rPr>
              <a:t>- HAVE SINNED.</a:t>
            </a:r>
            <a:endParaRPr lang="en-US" dirty="0">
              <a:solidFill>
                <a:schemeClr val="accent6"/>
              </a:solidFill>
            </a:endParaRPr>
          </a:p>
        </p:txBody>
      </p:sp>
      <p:sp>
        <p:nvSpPr>
          <p:cNvPr id="16" name="TextBox 15"/>
          <p:cNvSpPr txBox="1"/>
          <p:nvPr/>
        </p:nvSpPr>
        <p:spPr>
          <a:xfrm rot="21300000">
            <a:off x="1438458" y="742293"/>
            <a:ext cx="3917190" cy="369332"/>
          </a:xfrm>
          <a:prstGeom prst="rect">
            <a:avLst/>
          </a:prstGeom>
          <a:noFill/>
        </p:spPr>
        <p:txBody>
          <a:bodyPr wrap="square" rtlCol="0">
            <a:spAutoFit/>
          </a:bodyPr>
          <a:lstStyle/>
          <a:p>
            <a:r>
              <a:rPr lang="en-US" dirty="0" smtClean="0">
                <a:solidFill>
                  <a:schemeClr val="accent6"/>
                </a:solidFill>
              </a:rPr>
              <a:t>- MUST GIVE AN ACCOUNT TO GOD.</a:t>
            </a:r>
            <a:endParaRPr lang="en-US" dirty="0">
              <a:solidFill>
                <a:schemeClr val="accent6"/>
              </a:solidFill>
            </a:endParaRPr>
          </a:p>
        </p:txBody>
      </p:sp>
      <p:sp>
        <p:nvSpPr>
          <p:cNvPr id="18" name="TextBox 17"/>
          <p:cNvSpPr txBox="1"/>
          <p:nvPr/>
        </p:nvSpPr>
        <p:spPr>
          <a:xfrm rot="21069094">
            <a:off x="2892844" y="69126"/>
            <a:ext cx="2063299" cy="338554"/>
          </a:xfrm>
          <a:prstGeom prst="rect">
            <a:avLst/>
          </a:prstGeom>
          <a:noFill/>
        </p:spPr>
        <p:txBody>
          <a:bodyPr wrap="square" rtlCol="0">
            <a:spAutoFit/>
          </a:bodyPr>
          <a:lstStyle/>
          <a:p>
            <a:r>
              <a:rPr lang="en-US" sz="1600" dirty="0" smtClean="0">
                <a:solidFill>
                  <a:schemeClr val="bg1"/>
                </a:solidFill>
              </a:rPr>
              <a:t>Rom. 3:23; Eccl. 7:20</a:t>
            </a:r>
            <a:endParaRPr lang="en-US" sz="1600" dirty="0">
              <a:solidFill>
                <a:schemeClr val="bg1"/>
              </a:solidFill>
            </a:endParaRPr>
          </a:p>
        </p:txBody>
      </p:sp>
      <p:sp>
        <p:nvSpPr>
          <p:cNvPr id="19" name="TextBox 18"/>
          <p:cNvSpPr txBox="1"/>
          <p:nvPr/>
        </p:nvSpPr>
        <p:spPr>
          <a:xfrm rot="21480000">
            <a:off x="1614672" y="1357018"/>
            <a:ext cx="3917190" cy="369332"/>
          </a:xfrm>
          <a:prstGeom prst="rect">
            <a:avLst/>
          </a:prstGeom>
          <a:noFill/>
        </p:spPr>
        <p:txBody>
          <a:bodyPr wrap="square" rtlCol="0">
            <a:spAutoFit/>
          </a:bodyPr>
          <a:lstStyle/>
          <a:p>
            <a:r>
              <a:rPr lang="en-US" dirty="0" smtClean="0">
                <a:solidFill>
                  <a:schemeClr val="accent6"/>
                </a:solidFill>
              </a:rPr>
              <a:t>- MUST OBEY THE GOSPEL OF CHRIST.</a:t>
            </a:r>
            <a:endParaRPr lang="en-US" dirty="0">
              <a:solidFill>
                <a:schemeClr val="accent6"/>
              </a:solidFill>
            </a:endParaRPr>
          </a:p>
        </p:txBody>
      </p:sp>
      <p:sp>
        <p:nvSpPr>
          <p:cNvPr id="20" name="TextBox 19"/>
          <p:cNvSpPr txBox="1"/>
          <p:nvPr/>
        </p:nvSpPr>
        <p:spPr>
          <a:xfrm rot="21420000">
            <a:off x="5341906" y="1214518"/>
            <a:ext cx="3599361" cy="338554"/>
          </a:xfrm>
          <a:prstGeom prst="rect">
            <a:avLst/>
          </a:prstGeom>
          <a:noFill/>
        </p:spPr>
        <p:txBody>
          <a:bodyPr wrap="square" rtlCol="0">
            <a:spAutoFit/>
          </a:bodyPr>
          <a:lstStyle/>
          <a:p>
            <a:r>
              <a:rPr lang="en-US" sz="1600" dirty="0" smtClean="0">
                <a:solidFill>
                  <a:schemeClr val="bg1"/>
                </a:solidFill>
              </a:rPr>
              <a:t>Heb. 5:8-9; 1 Pt. 4:17-18; 2 Thess. 1:8-9</a:t>
            </a:r>
            <a:endParaRPr lang="en-US" sz="1600" dirty="0">
              <a:solidFill>
                <a:schemeClr val="bg1"/>
              </a:solidFill>
            </a:endParaRPr>
          </a:p>
        </p:txBody>
      </p:sp>
      <p:sp>
        <p:nvSpPr>
          <p:cNvPr id="21" name="TextBox 20"/>
          <p:cNvSpPr txBox="1"/>
          <p:nvPr/>
        </p:nvSpPr>
        <p:spPr>
          <a:xfrm>
            <a:off x="1743258" y="1968264"/>
            <a:ext cx="3917190" cy="369332"/>
          </a:xfrm>
          <a:prstGeom prst="rect">
            <a:avLst/>
          </a:prstGeom>
          <a:noFill/>
        </p:spPr>
        <p:txBody>
          <a:bodyPr wrap="square" rtlCol="0">
            <a:spAutoFit/>
          </a:bodyPr>
          <a:lstStyle/>
          <a:p>
            <a:r>
              <a:rPr lang="en-US" dirty="0" smtClean="0">
                <a:solidFill>
                  <a:schemeClr val="accent6"/>
                </a:solidFill>
              </a:rPr>
              <a:t>- INVITED TO COME TO CHRIST.</a:t>
            </a:r>
            <a:endParaRPr lang="en-US" dirty="0">
              <a:solidFill>
                <a:schemeClr val="accent6"/>
              </a:solidFill>
            </a:endParaRPr>
          </a:p>
        </p:txBody>
      </p:sp>
      <p:sp>
        <p:nvSpPr>
          <p:cNvPr id="22" name="TextBox 21"/>
          <p:cNvSpPr txBox="1"/>
          <p:nvPr/>
        </p:nvSpPr>
        <p:spPr>
          <a:xfrm>
            <a:off x="5392239" y="1983168"/>
            <a:ext cx="3599361" cy="338554"/>
          </a:xfrm>
          <a:prstGeom prst="rect">
            <a:avLst/>
          </a:prstGeom>
          <a:noFill/>
        </p:spPr>
        <p:txBody>
          <a:bodyPr wrap="square" rtlCol="0">
            <a:spAutoFit/>
          </a:bodyPr>
          <a:lstStyle/>
          <a:p>
            <a:r>
              <a:rPr lang="en-US" sz="1600" dirty="0" smtClean="0">
                <a:solidFill>
                  <a:schemeClr val="bg1"/>
                </a:solidFill>
              </a:rPr>
              <a:t>Mt. 11:28-29; Heb. 2:9; Rev. 22:17</a:t>
            </a:r>
            <a:endParaRPr lang="en-US" sz="1600" dirty="0">
              <a:solidFill>
                <a:schemeClr val="bg1"/>
              </a:solidFill>
            </a:endParaRPr>
          </a:p>
        </p:txBody>
      </p:sp>
      <p:sp>
        <p:nvSpPr>
          <p:cNvPr id="27" name="TextBox 26"/>
          <p:cNvSpPr txBox="1"/>
          <p:nvPr/>
        </p:nvSpPr>
        <p:spPr>
          <a:xfrm rot="60000">
            <a:off x="1792464" y="2528645"/>
            <a:ext cx="3917190" cy="369332"/>
          </a:xfrm>
          <a:prstGeom prst="rect">
            <a:avLst/>
          </a:prstGeom>
          <a:noFill/>
        </p:spPr>
        <p:txBody>
          <a:bodyPr wrap="square" rtlCol="0">
            <a:spAutoFit/>
          </a:bodyPr>
          <a:lstStyle/>
          <a:p>
            <a:r>
              <a:rPr lang="en-US" dirty="0" smtClean="0">
                <a:solidFill>
                  <a:schemeClr val="accent6"/>
                </a:solidFill>
              </a:rPr>
              <a:t>- SPIRITUAL BLESSINGS IN CHRIST.</a:t>
            </a:r>
            <a:endParaRPr lang="en-US" dirty="0">
              <a:solidFill>
                <a:schemeClr val="accent6"/>
              </a:solidFill>
            </a:endParaRPr>
          </a:p>
        </p:txBody>
      </p:sp>
      <p:sp>
        <p:nvSpPr>
          <p:cNvPr id="28" name="TextBox 27"/>
          <p:cNvSpPr txBox="1"/>
          <p:nvPr/>
        </p:nvSpPr>
        <p:spPr>
          <a:xfrm rot="60000">
            <a:off x="5457828" y="2621390"/>
            <a:ext cx="3599361" cy="338554"/>
          </a:xfrm>
          <a:prstGeom prst="rect">
            <a:avLst/>
          </a:prstGeom>
          <a:noFill/>
        </p:spPr>
        <p:txBody>
          <a:bodyPr wrap="square" rtlCol="0">
            <a:spAutoFit/>
          </a:bodyPr>
          <a:lstStyle/>
          <a:p>
            <a:r>
              <a:rPr lang="en-US" sz="1600" dirty="0" smtClean="0">
                <a:solidFill>
                  <a:schemeClr val="bg1"/>
                </a:solidFill>
              </a:rPr>
              <a:t>Eph. 1:3; Gal. 3:26-27</a:t>
            </a:r>
            <a:endParaRPr lang="en-US" sz="1600" dirty="0">
              <a:solidFill>
                <a:schemeClr val="bg1"/>
              </a:solidFill>
            </a:endParaRPr>
          </a:p>
        </p:txBody>
      </p:sp>
      <p:sp>
        <p:nvSpPr>
          <p:cNvPr id="29" name="TextBox 28"/>
          <p:cNvSpPr txBox="1"/>
          <p:nvPr/>
        </p:nvSpPr>
        <p:spPr>
          <a:xfrm rot="180000">
            <a:off x="1692021" y="3209785"/>
            <a:ext cx="3917190" cy="369332"/>
          </a:xfrm>
          <a:prstGeom prst="rect">
            <a:avLst/>
          </a:prstGeom>
          <a:noFill/>
        </p:spPr>
        <p:txBody>
          <a:bodyPr wrap="square" rtlCol="0">
            <a:spAutoFit/>
          </a:bodyPr>
          <a:lstStyle/>
          <a:p>
            <a:r>
              <a:rPr lang="en-US" dirty="0" smtClean="0">
                <a:solidFill>
                  <a:schemeClr val="accent6"/>
                </a:solidFill>
              </a:rPr>
              <a:t>- THINGS COMMANDED ESSENTIAL.</a:t>
            </a:r>
            <a:endParaRPr lang="en-US" dirty="0">
              <a:solidFill>
                <a:schemeClr val="accent6"/>
              </a:solidFill>
            </a:endParaRPr>
          </a:p>
        </p:txBody>
      </p:sp>
      <p:sp>
        <p:nvSpPr>
          <p:cNvPr id="30" name="TextBox 29"/>
          <p:cNvSpPr txBox="1"/>
          <p:nvPr/>
        </p:nvSpPr>
        <p:spPr>
          <a:xfrm rot="180000">
            <a:off x="5493839" y="3421148"/>
            <a:ext cx="3599361" cy="338554"/>
          </a:xfrm>
          <a:prstGeom prst="rect">
            <a:avLst/>
          </a:prstGeom>
          <a:noFill/>
        </p:spPr>
        <p:txBody>
          <a:bodyPr wrap="square" rtlCol="0">
            <a:spAutoFit/>
          </a:bodyPr>
          <a:lstStyle/>
          <a:p>
            <a:r>
              <a:rPr lang="en-US" sz="1600" dirty="0" smtClean="0">
                <a:solidFill>
                  <a:schemeClr val="bg1"/>
                </a:solidFill>
              </a:rPr>
              <a:t>Mt. 28:18-20; Psa. 119:172; 1 Jn. 2:3-4</a:t>
            </a:r>
            <a:endParaRPr lang="en-US" sz="1600" dirty="0">
              <a:solidFill>
                <a:schemeClr val="bg1"/>
              </a:solidFill>
            </a:endParaRPr>
          </a:p>
        </p:txBody>
      </p:sp>
      <p:sp>
        <p:nvSpPr>
          <p:cNvPr id="36" name="TextBox 35"/>
          <p:cNvSpPr txBox="1"/>
          <p:nvPr/>
        </p:nvSpPr>
        <p:spPr>
          <a:xfrm rot="21300000">
            <a:off x="5189506" y="434718"/>
            <a:ext cx="3599361" cy="338554"/>
          </a:xfrm>
          <a:prstGeom prst="rect">
            <a:avLst/>
          </a:prstGeom>
          <a:noFill/>
        </p:spPr>
        <p:txBody>
          <a:bodyPr wrap="square" rtlCol="0">
            <a:spAutoFit/>
          </a:bodyPr>
          <a:lstStyle/>
          <a:p>
            <a:r>
              <a:rPr lang="en-US" sz="1600" dirty="0" smtClean="0">
                <a:solidFill>
                  <a:schemeClr val="bg1"/>
                </a:solidFill>
              </a:rPr>
              <a:t>2 Cor. 5:10-11; Rom. 14:10-12; Mt. 12:36</a:t>
            </a:r>
            <a:endParaRPr lang="en-US" sz="1600" dirty="0">
              <a:solidFill>
                <a:schemeClr val="bg1"/>
              </a:solidFill>
            </a:endParaRPr>
          </a:p>
        </p:txBody>
      </p:sp>
    </p:spTree>
  </p:cSld>
  <p:clrMapOvr>
    <a:masterClrMapping/>
  </p:clrMapOvr>
  <p:transition>
    <p:fade/>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 name="Chord 32"/>
          <p:cNvSpPr/>
          <p:nvPr/>
        </p:nvSpPr>
        <p:spPr>
          <a:xfrm flipH="1">
            <a:off x="-2100261" y="2"/>
            <a:ext cx="3779840" cy="5140328"/>
          </a:xfrm>
          <a:prstGeom prst="chord">
            <a:avLst>
              <a:gd name="adj1" fmla="val 5412151"/>
              <a:gd name="adj2" fmla="val 16200000"/>
            </a:avLst>
          </a:prstGeom>
          <a:gradFill flip="none" rotWithShape="1">
            <a:gsLst>
              <a:gs pos="99000">
                <a:srgbClr val="FF6600"/>
              </a:gs>
              <a:gs pos="1000">
                <a:srgbClr val="FFFF00"/>
              </a:gs>
            </a:gsLst>
            <a:lin ang="0" scaled="1"/>
            <a:tileRect/>
          </a:gra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 name="TextBox 3"/>
          <p:cNvSpPr txBox="1"/>
          <p:nvPr/>
        </p:nvSpPr>
        <p:spPr>
          <a:xfrm>
            <a:off x="-228600" y="243681"/>
            <a:ext cx="1447800" cy="4524315"/>
          </a:xfrm>
          <a:prstGeom prst="rect">
            <a:avLst/>
          </a:prstGeom>
          <a:noFill/>
          <a:ln>
            <a:noFill/>
          </a:ln>
        </p:spPr>
        <p:txBody>
          <a:bodyPr wrap="square" rtlCol="0">
            <a:spAutoFit/>
          </a:bodyPr>
          <a:lstStyle/>
          <a:p>
            <a:pPr algn="ctr"/>
            <a:r>
              <a:rPr lang="en-US" sz="9600" b="1" dirty="0" smtClean="0"/>
              <a:t>A</a:t>
            </a:r>
          </a:p>
          <a:p>
            <a:pPr algn="ctr"/>
            <a:r>
              <a:rPr lang="en-US" sz="9600" b="1" dirty="0" smtClean="0"/>
              <a:t>L</a:t>
            </a:r>
          </a:p>
          <a:p>
            <a:pPr algn="ctr"/>
            <a:r>
              <a:rPr lang="en-US" sz="9600" b="1" dirty="0" smtClean="0"/>
              <a:t>L</a:t>
            </a:r>
            <a:endParaRPr lang="en-US" sz="9600" b="1" dirty="0"/>
          </a:p>
        </p:txBody>
      </p:sp>
      <p:sp>
        <p:nvSpPr>
          <p:cNvPr id="5" name="Block Arc 4"/>
          <p:cNvSpPr/>
          <p:nvPr/>
        </p:nvSpPr>
        <p:spPr>
          <a:xfrm rot="5400000">
            <a:off x="-2605881" y="853283"/>
            <a:ext cx="5211763" cy="3505201"/>
          </a:xfrm>
          <a:prstGeom prst="blockArc">
            <a:avLst>
              <a:gd name="adj1" fmla="val 10789278"/>
              <a:gd name="adj2" fmla="val 11317"/>
              <a:gd name="adj3" fmla="val 4117"/>
            </a:avLst>
          </a:prstGeom>
          <a:solidFill>
            <a:srgbClr val="FFFF00"/>
          </a:solidFill>
          <a:ln>
            <a:solidFill>
              <a:srgbClr val="FF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tx1"/>
              </a:solidFill>
            </a:endParaRPr>
          </a:p>
        </p:txBody>
      </p:sp>
      <p:cxnSp>
        <p:nvCxnSpPr>
          <p:cNvPr id="7" name="Straight Connector 6"/>
          <p:cNvCxnSpPr/>
          <p:nvPr/>
        </p:nvCxnSpPr>
        <p:spPr>
          <a:xfrm flipV="1">
            <a:off x="1295400" y="0"/>
            <a:ext cx="5257800" cy="792161"/>
          </a:xfrm>
          <a:prstGeom prst="line">
            <a:avLst/>
          </a:prstGeom>
          <a:ln>
            <a:solidFill>
              <a:srgbClr val="FFFF00"/>
            </a:solidFill>
          </a:ln>
        </p:spPr>
        <p:style>
          <a:lnRef idx="2">
            <a:schemeClr val="accent1"/>
          </a:lnRef>
          <a:fillRef idx="0">
            <a:schemeClr val="accent1"/>
          </a:fillRef>
          <a:effectRef idx="1">
            <a:schemeClr val="accent1"/>
          </a:effectRef>
          <a:fontRef idx="minor">
            <a:schemeClr val="tx1"/>
          </a:fontRef>
        </p:style>
      </p:cxnSp>
      <p:cxnSp>
        <p:nvCxnSpPr>
          <p:cNvPr id="8" name="Straight Connector 7"/>
          <p:cNvCxnSpPr/>
          <p:nvPr/>
        </p:nvCxnSpPr>
        <p:spPr>
          <a:xfrm flipV="1">
            <a:off x="1676400" y="1462881"/>
            <a:ext cx="7391400" cy="304800"/>
          </a:xfrm>
          <a:prstGeom prst="line">
            <a:avLst/>
          </a:prstGeom>
          <a:ln>
            <a:solidFill>
              <a:srgbClr val="FFFF00"/>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V="1">
            <a:off x="1524000" y="548481"/>
            <a:ext cx="7527924" cy="700880"/>
          </a:xfrm>
          <a:prstGeom prst="line">
            <a:avLst/>
          </a:prstGeom>
          <a:ln>
            <a:solidFill>
              <a:srgbClr val="FFFF00"/>
            </a:solidFill>
          </a:ln>
        </p:spPr>
        <p:style>
          <a:lnRef idx="2">
            <a:schemeClr val="accent1"/>
          </a:lnRef>
          <a:fillRef idx="0">
            <a:schemeClr val="accent1"/>
          </a:fillRef>
          <a:effectRef idx="1">
            <a:schemeClr val="accent1"/>
          </a:effectRef>
          <a:fontRef idx="minor">
            <a:schemeClr val="tx1"/>
          </a:fontRef>
        </p:style>
      </p:cxnSp>
      <p:cxnSp>
        <p:nvCxnSpPr>
          <p:cNvPr id="14" name="Straight Connector 13"/>
          <p:cNvCxnSpPr/>
          <p:nvPr/>
        </p:nvCxnSpPr>
        <p:spPr>
          <a:xfrm>
            <a:off x="1752600" y="2301081"/>
            <a:ext cx="7391400" cy="1588"/>
          </a:xfrm>
          <a:prstGeom prst="line">
            <a:avLst/>
          </a:prstGeom>
          <a:ln>
            <a:solidFill>
              <a:srgbClr val="FFFF00"/>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a:off x="1187448" y="4572001"/>
            <a:ext cx="4679952" cy="639762"/>
          </a:xfrm>
          <a:prstGeom prst="line">
            <a:avLst/>
          </a:prstGeom>
          <a:ln>
            <a:solidFill>
              <a:srgbClr val="FFFF00"/>
            </a:solidFill>
          </a:ln>
        </p:spPr>
        <p:style>
          <a:lnRef idx="2">
            <a:schemeClr val="accent1"/>
          </a:lnRef>
          <a:fillRef idx="0">
            <a:schemeClr val="accent1"/>
          </a:fillRef>
          <a:effectRef idx="1">
            <a:schemeClr val="accent1"/>
          </a:effectRef>
          <a:fontRef idx="minor">
            <a:schemeClr val="tx1"/>
          </a:fontRef>
        </p:style>
      </p:cxnSp>
      <p:cxnSp>
        <p:nvCxnSpPr>
          <p:cNvPr id="24" name="Straight Connector 23"/>
          <p:cNvCxnSpPr/>
          <p:nvPr/>
        </p:nvCxnSpPr>
        <p:spPr>
          <a:xfrm>
            <a:off x="1679580" y="3444081"/>
            <a:ext cx="7472358" cy="381000"/>
          </a:xfrm>
          <a:prstGeom prst="line">
            <a:avLst/>
          </a:prstGeom>
          <a:ln>
            <a:solidFill>
              <a:srgbClr val="FFFF00"/>
            </a:solidFill>
          </a:ln>
        </p:spPr>
        <p:style>
          <a:lnRef idx="2">
            <a:schemeClr val="accent1"/>
          </a:lnRef>
          <a:fillRef idx="0">
            <a:schemeClr val="accent1"/>
          </a:fillRef>
          <a:effectRef idx="1">
            <a:schemeClr val="accent1"/>
          </a:effectRef>
          <a:fontRef idx="minor">
            <a:schemeClr val="tx1"/>
          </a:fontRef>
        </p:style>
      </p:cxnSp>
      <p:cxnSp>
        <p:nvCxnSpPr>
          <p:cNvPr id="25" name="Straight Connector 24"/>
          <p:cNvCxnSpPr/>
          <p:nvPr/>
        </p:nvCxnSpPr>
        <p:spPr>
          <a:xfrm>
            <a:off x="1511304" y="3977481"/>
            <a:ext cx="7688262" cy="700880"/>
          </a:xfrm>
          <a:prstGeom prst="line">
            <a:avLst/>
          </a:prstGeom>
          <a:ln>
            <a:solidFill>
              <a:srgbClr val="FFFF00"/>
            </a:solidFill>
          </a:ln>
        </p:spPr>
        <p:style>
          <a:lnRef idx="2">
            <a:schemeClr val="accent1"/>
          </a:lnRef>
          <a:fillRef idx="0">
            <a:schemeClr val="accent1"/>
          </a:fillRef>
          <a:effectRef idx="1">
            <a:schemeClr val="accent1"/>
          </a:effectRef>
          <a:fontRef idx="minor">
            <a:schemeClr val="tx1"/>
          </a:fontRef>
        </p:style>
      </p:cxnSp>
      <p:cxnSp>
        <p:nvCxnSpPr>
          <p:cNvPr id="26" name="Straight Connector 25"/>
          <p:cNvCxnSpPr/>
          <p:nvPr/>
        </p:nvCxnSpPr>
        <p:spPr>
          <a:xfrm>
            <a:off x="1752600" y="2834481"/>
            <a:ext cx="7359648" cy="167479"/>
          </a:xfrm>
          <a:prstGeom prst="line">
            <a:avLst/>
          </a:prstGeom>
          <a:ln>
            <a:solidFill>
              <a:srgbClr val="FFFF00"/>
            </a:solidFill>
          </a:ln>
        </p:spPr>
        <p:style>
          <a:lnRef idx="2">
            <a:schemeClr val="accent1"/>
          </a:lnRef>
          <a:fillRef idx="0">
            <a:schemeClr val="accent1"/>
          </a:fillRef>
          <a:effectRef idx="1">
            <a:schemeClr val="accent1"/>
          </a:effectRef>
          <a:fontRef idx="minor">
            <a:schemeClr val="tx1"/>
          </a:fontRef>
        </p:style>
      </p:cxnSp>
      <p:sp>
        <p:nvSpPr>
          <p:cNvPr id="13" name="TextBox 12"/>
          <p:cNvSpPr txBox="1"/>
          <p:nvPr/>
        </p:nvSpPr>
        <p:spPr>
          <a:xfrm rot="21090975">
            <a:off x="1295400" y="283500"/>
            <a:ext cx="2209800" cy="369332"/>
          </a:xfrm>
          <a:prstGeom prst="rect">
            <a:avLst/>
          </a:prstGeom>
          <a:noFill/>
        </p:spPr>
        <p:txBody>
          <a:bodyPr wrap="square" rtlCol="0">
            <a:spAutoFit/>
          </a:bodyPr>
          <a:lstStyle/>
          <a:p>
            <a:r>
              <a:rPr lang="en-US" dirty="0" smtClean="0">
                <a:solidFill>
                  <a:schemeClr val="accent6"/>
                </a:solidFill>
              </a:rPr>
              <a:t>- HAVE SINNED.</a:t>
            </a:r>
            <a:endParaRPr lang="en-US" dirty="0">
              <a:solidFill>
                <a:schemeClr val="accent6"/>
              </a:solidFill>
            </a:endParaRPr>
          </a:p>
        </p:txBody>
      </p:sp>
      <p:sp>
        <p:nvSpPr>
          <p:cNvPr id="16" name="TextBox 15"/>
          <p:cNvSpPr txBox="1"/>
          <p:nvPr/>
        </p:nvSpPr>
        <p:spPr>
          <a:xfrm rot="21300000">
            <a:off x="1438458" y="742293"/>
            <a:ext cx="3917190" cy="369332"/>
          </a:xfrm>
          <a:prstGeom prst="rect">
            <a:avLst/>
          </a:prstGeom>
          <a:noFill/>
        </p:spPr>
        <p:txBody>
          <a:bodyPr wrap="square" rtlCol="0">
            <a:spAutoFit/>
          </a:bodyPr>
          <a:lstStyle/>
          <a:p>
            <a:r>
              <a:rPr lang="en-US" dirty="0" smtClean="0">
                <a:solidFill>
                  <a:schemeClr val="accent6"/>
                </a:solidFill>
              </a:rPr>
              <a:t>- MUST GIVE AN ACCOUNT TO GOD.</a:t>
            </a:r>
            <a:endParaRPr lang="en-US" dirty="0">
              <a:solidFill>
                <a:schemeClr val="accent6"/>
              </a:solidFill>
            </a:endParaRPr>
          </a:p>
        </p:txBody>
      </p:sp>
      <p:sp>
        <p:nvSpPr>
          <p:cNvPr id="18" name="TextBox 17"/>
          <p:cNvSpPr txBox="1"/>
          <p:nvPr/>
        </p:nvSpPr>
        <p:spPr>
          <a:xfrm rot="21069094">
            <a:off x="2892844" y="69126"/>
            <a:ext cx="2063299" cy="338554"/>
          </a:xfrm>
          <a:prstGeom prst="rect">
            <a:avLst/>
          </a:prstGeom>
          <a:noFill/>
        </p:spPr>
        <p:txBody>
          <a:bodyPr wrap="square" rtlCol="0">
            <a:spAutoFit/>
          </a:bodyPr>
          <a:lstStyle/>
          <a:p>
            <a:r>
              <a:rPr lang="en-US" sz="1600" dirty="0" smtClean="0">
                <a:solidFill>
                  <a:schemeClr val="bg1"/>
                </a:solidFill>
              </a:rPr>
              <a:t>Rom. 3:23; Eccl. 7:20</a:t>
            </a:r>
            <a:endParaRPr lang="en-US" sz="1600" dirty="0">
              <a:solidFill>
                <a:schemeClr val="bg1"/>
              </a:solidFill>
            </a:endParaRPr>
          </a:p>
        </p:txBody>
      </p:sp>
      <p:sp>
        <p:nvSpPr>
          <p:cNvPr id="19" name="TextBox 18"/>
          <p:cNvSpPr txBox="1"/>
          <p:nvPr/>
        </p:nvSpPr>
        <p:spPr>
          <a:xfrm rot="21480000">
            <a:off x="1614672" y="1357018"/>
            <a:ext cx="3917190" cy="369332"/>
          </a:xfrm>
          <a:prstGeom prst="rect">
            <a:avLst/>
          </a:prstGeom>
          <a:noFill/>
        </p:spPr>
        <p:txBody>
          <a:bodyPr wrap="square" rtlCol="0">
            <a:spAutoFit/>
          </a:bodyPr>
          <a:lstStyle/>
          <a:p>
            <a:r>
              <a:rPr lang="en-US" dirty="0" smtClean="0">
                <a:solidFill>
                  <a:schemeClr val="accent6"/>
                </a:solidFill>
              </a:rPr>
              <a:t>- MUST OBEY THE GOSPEL OF CHRIST.</a:t>
            </a:r>
            <a:endParaRPr lang="en-US" dirty="0">
              <a:solidFill>
                <a:schemeClr val="accent6"/>
              </a:solidFill>
            </a:endParaRPr>
          </a:p>
        </p:txBody>
      </p:sp>
      <p:sp>
        <p:nvSpPr>
          <p:cNvPr id="20" name="TextBox 19"/>
          <p:cNvSpPr txBox="1"/>
          <p:nvPr/>
        </p:nvSpPr>
        <p:spPr>
          <a:xfrm rot="21420000">
            <a:off x="5341906" y="1214518"/>
            <a:ext cx="3599361" cy="338554"/>
          </a:xfrm>
          <a:prstGeom prst="rect">
            <a:avLst/>
          </a:prstGeom>
          <a:noFill/>
        </p:spPr>
        <p:txBody>
          <a:bodyPr wrap="square" rtlCol="0">
            <a:spAutoFit/>
          </a:bodyPr>
          <a:lstStyle/>
          <a:p>
            <a:r>
              <a:rPr lang="en-US" sz="1600" dirty="0" smtClean="0">
                <a:solidFill>
                  <a:schemeClr val="bg1"/>
                </a:solidFill>
              </a:rPr>
              <a:t>Heb. 5:8-9; 1 Pt. 4:17-18; 2 Thess. 1:8-9</a:t>
            </a:r>
            <a:endParaRPr lang="en-US" sz="1600" dirty="0">
              <a:solidFill>
                <a:schemeClr val="bg1"/>
              </a:solidFill>
            </a:endParaRPr>
          </a:p>
        </p:txBody>
      </p:sp>
      <p:sp>
        <p:nvSpPr>
          <p:cNvPr id="21" name="TextBox 20"/>
          <p:cNvSpPr txBox="1"/>
          <p:nvPr/>
        </p:nvSpPr>
        <p:spPr>
          <a:xfrm>
            <a:off x="1743258" y="1968264"/>
            <a:ext cx="3917190" cy="369332"/>
          </a:xfrm>
          <a:prstGeom prst="rect">
            <a:avLst/>
          </a:prstGeom>
          <a:noFill/>
        </p:spPr>
        <p:txBody>
          <a:bodyPr wrap="square" rtlCol="0">
            <a:spAutoFit/>
          </a:bodyPr>
          <a:lstStyle/>
          <a:p>
            <a:r>
              <a:rPr lang="en-US" dirty="0" smtClean="0">
                <a:solidFill>
                  <a:schemeClr val="accent6"/>
                </a:solidFill>
              </a:rPr>
              <a:t>- INVITED TO COME TO CHRIST.</a:t>
            </a:r>
            <a:endParaRPr lang="en-US" dirty="0">
              <a:solidFill>
                <a:schemeClr val="accent6"/>
              </a:solidFill>
            </a:endParaRPr>
          </a:p>
        </p:txBody>
      </p:sp>
      <p:sp>
        <p:nvSpPr>
          <p:cNvPr id="22" name="TextBox 21"/>
          <p:cNvSpPr txBox="1"/>
          <p:nvPr/>
        </p:nvSpPr>
        <p:spPr>
          <a:xfrm>
            <a:off x="5392239" y="1983168"/>
            <a:ext cx="3599361" cy="338554"/>
          </a:xfrm>
          <a:prstGeom prst="rect">
            <a:avLst/>
          </a:prstGeom>
          <a:noFill/>
        </p:spPr>
        <p:txBody>
          <a:bodyPr wrap="square" rtlCol="0">
            <a:spAutoFit/>
          </a:bodyPr>
          <a:lstStyle/>
          <a:p>
            <a:r>
              <a:rPr lang="en-US" sz="1600" dirty="0" smtClean="0">
                <a:solidFill>
                  <a:schemeClr val="bg1"/>
                </a:solidFill>
              </a:rPr>
              <a:t>Mt. 11:28-29; Heb. 2:9; Rev. 22:17</a:t>
            </a:r>
            <a:endParaRPr lang="en-US" sz="1600" dirty="0">
              <a:solidFill>
                <a:schemeClr val="bg1"/>
              </a:solidFill>
            </a:endParaRPr>
          </a:p>
        </p:txBody>
      </p:sp>
      <p:sp>
        <p:nvSpPr>
          <p:cNvPr id="27" name="TextBox 26"/>
          <p:cNvSpPr txBox="1"/>
          <p:nvPr/>
        </p:nvSpPr>
        <p:spPr>
          <a:xfrm rot="60000">
            <a:off x="1792464" y="2528645"/>
            <a:ext cx="3917190" cy="369332"/>
          </a:xfrm>
          <a:prstGeom prst="rect">
            <a:avLst/>
          </a:prstGeom>
          <a:noFill/>
        </p:spPr>
        <p:txBody>
          <a:bodyPr wrap="square" rtlCol="0">
            <a:spAutoFit/>
          </a:bodyPr>
          <a:lstStyle/>
          <a:p>
            <a:r>
              <a:rPr lang="en-US" dirty="0" smtClean="0">
                <a:solidFill>
                  <a:schemeClr val="accent6"/>
                </a:solidFill>
              </a:rPr>
              <a:t>- SPIRITUAL BLESSINGS IN CHRIST.</a:t>
            </a:r>
            <a:endParaRPr lang="en-US" dirty="0">
              <a:solidFill>
                <a:schemeClr val="accent6"/>
              </a:solidFill>
            </a:endParaRPr>
          </a:p>
        </p:txBody>
      </p:sp>
      <p:sp>
        <p:nvSpPr>
          <p:cNvPr id="28" name="TextBox 27"/>
          <p:cNvSpPr txBox="1"/>
          <p:nvPr/>
        </p:nvSpPr>
        <p:spPr>
          <a:xfrm rot="60000">
            <a:off x="5457828" y="2621390"/>
            <a:ext cx="3599361" cy="338554"/>
          </a:xfrm>
          <a:prstGeom prst="rect">
            <a:avLst/>
          </a:prstGeom>
          <a:noFill/>
        </p:spPr>
        <p:txBody>
          <a:bodyPr wrap="square" rtlCol="0">
            <a:spAutoFit/>
          </a:bodyPr>
          <a:lstStyle/>
          <a:p>
            <a:r>
              <a:rPr lang="en-US" sz="1600" dirty="0" smtClean="0">
                <a:solidFill>
                  <a:schemeClr val="bg1"/>
                </a:solidFill>
              </a:rPr>
              <a:t>Eph. 1:3; Gal. 3:26-27</a:t>
            </a:r>
            <a:endParaRPr lang="en-US" sz="1600" dirty="0">
              <a:solidFill>
                <a:schemeClr val="bg1"/>
              </a:solidFill>
            </a:endParaRPr>
          </a:p>
        </p:txBody>
      </p:sp>
      <p:sp>
        <p:nvSpPr>
          <p:cNvPr id="29" name="TextBox 28"/>
          <p:cNvSpPr txBox="1"/>
          <p:nvPr/>
        </p:nvSpPr>
        <p:spPr>
          <a:xfrm rot="180000">
            <a:off x="1692021" y="3209785"/>
            <a:ext cx="3917190" cy="369332"/>
          </a:xfrm>
          <a:prstGeom prst="rect">
            <a:avLst/>
          </a:prstGeom>
          <a:noFill/>
        </p:spPr>
        <p:txBody>
          <a:bodyPr wrap="square" rtlCol="0">
            <a:spAutoFit/>
          </a:bodyPr>
          <a:lstStyle/>
          <a:p>
            <a:r>
              <a:rPr lang="en-US" dirty="0" smtClean="0">
                <a:solidFill>
                  <a:schemeClr val="accent6"/>
                </a:solidFill>
              </a:rPr>
              <a:t>- THINGS COMMANDED ESSENTIAL.</a:t>
            </a:r>
            <a:endParaRPr lang="en-US" dirty="0">
              <a:solidFill>
                <a:schemeClr val="accent6"/>
              </a:solidFill>
            </a:endParaRPr>
          </a:p>
        </p:txBody>
      </p:sp>
      <p:sp>
        <p:nvSpPr>
          <p:cNvPr id="30" name="TextBox 29"/>
          <p:cNvSpPr txBox="1"/>
          <p:nvPr/>
        </p:nvSpPr>
        <p:spPr>
          <a:xfrm rot="180000">
            <a:off x="5493839" y="3421148"/>
            <a:ext cx="3599361" cy="338554"/>
          </a:xfrm>
          <a:prstGeom prst="rect">
            <a:avLst/>
          </a:prstGeom>
          <a:noFill/>
        </p:spPr>
        <p:txBody>
          <a:bodyPr wrap="square" rtlCol="0">
            <a:spAutoFit/>
          </a:bodyPr>
          <a:lstStyle/>
          <a:p>
            <a:r>
              <a:rPr lang="en-US" sz="1600" dirty="0" smtClean="0">
                <a:solidFill>
                  <a:schemeClr val="bg1"/>
                </a:solidFill>
              </a:rPr>
              <a:t>Mt. 28:18-20; Psa. 119:172; 1 Jn. 2:3-4</a:t>
            </a:r>
            <a:endParaRPr lang="en-US" sz="1600" dirty="0">
              <a:solidFill>
                <a:schemeClr val="bg1"/>
              </a:solidFill>
            </a:endParaRPr>
          </a:p>
        </p:txBody>
      </p:sp>
      <p:sp>
        <p:nvSpPr>
          <p:cNvPr id="36" name="TextBox 35"/>
          <p:cNvSpPr txBox="1"/>
          <p:nvPr/>
        </p:nvSpPr>
        <p:spPr>
          <a:xfrm rot="21300000">
            <a:off x="5189506" y="434718"/>
            <a:ext cx="3599361" cy="338554"/>
          </a:xfrm>
          <a:prstGeom prst="rect">
            <a:avLst/>
          </a:prstGeom>
          <a:noFill/>
        </p:spPr>
        <p:txBody>
          <a:bodyPr wrap="square" rtlCol="0">
            <a:spAutoFit/>
          </a:bodyPr>
          <a:lstStyle/>
          <a:p>
            <a:r>
              <a:rPr lang="en-US" sz="1600" dirty="0" smtClean="0">
                <a:solidFill>
                  <a:schemeClr val="bg1"/>
                </a:solidFill>
              </a:rPr>
              <a:t>2 Cor. 5:10-11; Rom. 14:10-12; Mt. 12:36</a:t>
            </a:r>
            <a:endParaRPr lang="en-US" sz="1600" dirty="0">
              <a:solidFill>
                <a:schemeClr val="bg1"/>
              </a:solidFill>
            </a:endParaRPr>
          </a:p>
        </p:txBody>
      </p:sp>
      <p:sp>
        <p:nvSpPr>
          <p:cNvPr id="31" name="Rounded Rectangle 30"/>
          <p:cNvSpPr/>
          <p:nvPr/>
        </p:nvSpPr>
        <p:spPr>
          <a:xfrm>
            <a:off x="2964587" y="427828"/>
            <a:ext cx="5045717" cy="3778253"/>
          </a:xfrm>
          <a:prstGeom prst="roundRect">
            <a:avLst/>
          </a:prstGeom>
          <a:solidFill>
            <a:schemeClr val="tx1"/>
          </a:solidFill>
          <a:ln>
            <a:solidFill>
              <a:srgbClr val="008000"/>
            </a:solidFill>
          </a:ln>
        </p:spPr>
        <p:style>
          <a:lnRef idx="1">
            <a:schemeClr val="accent1"/>
          </a:lnRef>
          <a:fillRef idx="3">
            <a:schemeClr val="accent1"/>
          </a:fillRef>
          <a:effectRef idx="2">
            <a:schemeClr val="accent1"/>
          </a:effectRef>
          <a:fontRef idx="minor">
            <a:schemeClr val="lt1"/>
          </a:fontRef>
        </p:style>
        <p:txBody>
          <a:bodyPr rtlCol="0" anchor="ctr"/>
          <a:lstStyle/>
          <a:p>
            <a:r>
              <a:rPr lang="en-US" sz="2000" b="1" u="sng" dirty="0" smtClean="0">
                <a:solidFill>
                  <a:schemeClr val="bg1"/>
                </a:solidFill>
              </a:rPr>
              <a:t>Matthew 28:18-20.</a:t>
            </a:r>
            <a:endParaRPr lang="en-US" sz="2000" u="sng" dirty="0" smtClean="0">
              <a:solidFill>
                <a:schemeClr val="bg1"/>
              </a:solidFill>
            </a:endParaRPr>
          </a:p>
          <a:p>
            <a:r>
              <a:rPr lang="en-US" sz="2000" dirty="0" smtClean="0"/>
              <a:t>And Jesus came and spoke to them, saying, “All authority has been given to Me in heaven and on earth. </a:t>
            </a:r>
            <a:r>
              <a:rPr lang="en-US" sz="2000" baseline="30000" dirty="0" smtClean="0"/>
              <a:t>19 </a:t>
            </a:r>
            <a:r>
              <a:rPr lang="en-US" sz="2000" dirty="0" smtClean="0"/>
              <a:t>Go therefore and make disciples of all the nations, baptizing them in the name of the Father and of the Son and of the Holy Spirit, </a:t>
            </a:r>
            <a:r>
              <a:rPr lang="en-US" sz="2000" baseline="30000" dirty="0" smtClean="0"/>
              <a:t>20 </a:t>
            </a:r>
            <a:r>
              <a:rPr lang="en-US" sz="2000" dirty="0" smtClean="0"/>
              <a:t>teaching them to observe all things that I have commanded you; and lo, I am with you always, even to the end of the age.” Amen.</a:t>
            </a:r>
            <a:endParaRPr lang="en-US" sz="2000" dirty="0" smtClean="0">
              <a:solidFill>
                <a:schemeClr val="bg1"/>
              </a:solidFill>
            </a:endParaRPr>
          </a:p>
        </p:txBody>
      </p:sp>
    </p:spTree>
  </p:cSld>
  <p:clrMapOvr>
    <a:masterClrMapping/>
  </p:clrMapOvr>
  <p:transition>
    <p:fade/>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 name="Chord 32"/>
          <p:cNvSpPr/>
          <p:nvPr/>
        </p:nvSpPr>
        <p:spPr>
          <a:xfrm flipH="1">
            <a:off x="-2100261" y="2"/>
            <a:ext cx="3779840" cy="5140328"/>
          </a:xfrm>
          <a:prstGeom prst="chord">
            <a:avLst>
              <a:gd name="adj1" fmla="val 5412151"/>
              <a:gd name="adj2" fmla="val 16200000"/>
            </a:avLst>
          </a:prstGeom>
          <a:gradFill flip="none" rotWithShape="1">
            <a:gsLst>
              <a:gs pos="99000">
                <a:srgbClr val="FF6600"/>
              </a:gs>
              <a:gs pos="1000">
                <a:srgbClr val="FFFF00"/>
              </a:gs>
            </a:gsLst>
            <a:lin ang="0" scaled="1"/>
            <a:tileRect/>
          </a:gra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 name="TextBox 3"/>
          <p:cNvSpPr txBox="1"/>
          <p:nvPr/>
        </p:nvSpPr>
        <p:spPr>
          <a:xfrm>
            <a:off x="-228600" y="243681"/>
            <a:ext cx="1447800" cy="4524315"/>
          </a:xfrm>
          <a:prstGeom prst="rect">
            <a:avLst/>
          </a:prstGeom>
          <a:noFill/>
          <a:ln>
            <a:noFill/>
          </a:ln>
        </p:spPr>
        <p:txBody>
          <a:bodyPr wrap="square" rtlCol="0">
            <a:spAutoFit/>
          </a:bodyPr>
          <a:lstStyle/>
          <a:p>
            <a:pPr algn="ctr"/>
            <a:r>
              <a:rPr lang="en-US" sz="9600" b="1" dirty="0" smtClean="0"/>
              <a:t>A</a:t>
            </a:r>
          </a:p>
          <a:p>
            <a:pPr algn="ctr"/>
            <a:r>
              <a:rPr lang="en-US" sz="9600" b="1" dirty="0" smtClean="0"/>
              <a:t>L</a:t>
            </a:r>
          </a:p>
          <a:p>
            <a:pPr algn="ctr"/>
            <a:r>
              <a:rPr lang="en-US" sz="9600" b="1" dirty="0" smtClean="0"/>
              <a:t>L</a:t>
            </a:r>
            <a:endParaRPr lang="en-US" sz="9600" b="1" dirty="0"/>
          </a:p>
        </p:txBody>
      </p:sp>
      <p:sp>
        <p:nvSpPr>
          <p:cNvPr id="5" name="Block Arc 4"/>
          <p:cNvSpPr/>
          <p:nvPr/>
        </p:nvSpPr>
        <p:spPr>
          <a:xfrm rot="5400000">
            <a:off x="-2605881" y="853283"/>
            <a:ext cx="5211763" cy="3505201"/>
          </a:xfrm>
          <a:prstGeom prst="blockArc">
            <a:avLst>
              <a:gd name="adj1" fmla="val 10789278"/>
              <a:gd name="adj2" fmla="val 11317"/>
              <a:gd name="adj3" fmla="val 4117"/>
            </a:avLst>
          </a:prstGeom>
          <a:solidFill>
            <a:srgbClr val="FFFF00"/>
          </a:solidFill>
          <a:ln>
            <a:solidFill>
              <a:srgbClr val="FF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tx1"/>
              </a:solidFill>
            </a:endParaRPr>
          </a:p>
        </p:txBody>
      </p:sp>
      <p:cxnSp>
        <p:nvCxnSpPr>
          <p:cNvPr id="7" name="Straight Connector 6"/>
          <p:cNvCxnSpPr/>
          <p:nvPr/>
        </p:nvCxnSpPr>
        <p:spPr>
          <a:xfrm flipV="1">
            <a:off x="1295400" y="0"/>
            <a:ext cx="5257800" cy="792161"/>
          </a:xfrm>
          <a:prstGeom prst="line">
            <a:avLst/>
          </a:prstGeom>
          <a:ln>
            <a:solidFill>
              <a:srgbClr val="FFFF00"/>
            </a:solidFill>
          </a:ln>
        </p:spPr>
        <p:style>
          <a:lnRef idx="2">
            <a:schemeClr val="accent1"/>
          </a:lnRef>
          <a:fillRef idx="0">
            <a:schemeClr val="accent1"/>
          </a:fillRef>
          <a:effectRef idx="1">
            <a:schemeClr val="accent1"/>
          </a:effectRef>
          <a:fontRef idx="minor">
            <a:schemeClr val="tx1"/>
          </a:fontRef>
        </p:style>
      </p:cxnSp>
      <p:cxnSp>
        <p:nvCxnSpPr>
          <p:cNvPr id="8" name="Straight Connector 7"/>
          <p:cNvCxnSpPr/>
          <p:nvPr/>
        </p:nvCxnSpPr>
        <p:spPr>
          <a:xfrm flipV="1">
            <a:off x="1676400" y="1462881"/>
            <a:ext cx="7391400" cy="304800"/>
          </a:xfrm>
          <a:prstGeom prst="line">
            <a:avLst/>
          </a:prstGeom>
          <a:ln>
            <a:solidFill>
              <a:srgbClr val="FFFF00"/>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V="1">
            <a:off x="1524000" y="548481"/>
            <a:ext cx="7527924" cy="700880"/>
          </a:xfrm>
          <a:prstGeom prst="line">
            <a:avLst/>
          </a:prstGeom>
          <a:ln>
            <a:solidFill>
              <a:srgbClr val="FFFF00"/>
            </a:solidFill>
          </a:ln>
        </p:spPr>
        <p:style>
          <a:lnRef idx="2">
            <a:schemeClr val="accent1"/>
          </a:lnRef>
          <a:fillRef idx="0">
            <a:schemeClr val="accent1"/>
          </a:fillRef>
          <a:effectRef idx="1">
            <a:schemeClr val="accent1"/>
          </a:effectRef>
          <a:fontRef idx="minor">
            <a:schemeClr val="tx1"/>
          </a:fontRef>
        </p:style>
      </p:cxnSp>
      <p:cxnSp>
        <p:nvCxnSpPr>
          <p:cNvPr id="14" name="Straight Connector 13"/>
          <p:cNvCxnSpPr/>
          <p:nvPr/>
        </p:nvCxnSpPr>
        <p:spPr>
          <a:xfrm>
            <a:off x="1752600" y="2301081"/>
            <a:ext cx="7391400" cy="1588"/>
          </a:xfrm>
          <a:prstGeom prst="line">
            <a:avLst/>
          </a:prstGeom>
          <a:ln>
            <a:solidFill>
              <a:srgbClr val="FFFF00"/>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a:off x="1187448" y="4572001"/>
            <a:ext cx="4679952" cy="639762"/>
          </a:xfrm>
          <a:prstGeom prst="line">
            <a:avLst/>
          </a:prstGeom>
          <a:ln>
            <a:solidFill>
              <a:srgbClr val="FFFF00"/>
            </a:solidFill>
          </a:ln>
        </p:spPr>
        <p:style>
          <a:lnRef idx="2">
            <a:schemeClr val="accent1"/>
          </a:lnRef>
          <a:fillRef idx="0">
            <a:schemeClr val="accent1"/>
          </a:fillRef>
          <a:effectRef idx="1">
            <a:schemeClr val="accent1"/>
          </a:effectRef>
          <a:fontRef idx="minor">
            <a:schemeClr val="tx1"/>
          </a:fontRef>
        </p:style>
      </p:cxnSp>
      <p:cxnSp>
        <p:nvCxnSpPr>
          <p:cNvPr id="24" name="Straight Connector 23"/>
          <p:cNvCxnSpPr/>
          <p:nvPr/>
        </p:nvCxnSpPr>
        <p:spPr>
          <a:xfrm>
            <a:off x="1679580" y="3444081"/>
            <a:ext cx="7472358" cy="381000"/>
          </a:xfrm>
          <a:prstGeom prst="line">
            <a:avLst/>
          </a:prstGeom>
          <a:ln>
            <a:solidFill>
              <a:srgbClr val="FFFF00"/>
            </a:solidFill>
          </a:ln>
        </p:spPr>
        <p:style>
          <a:lnRef idx="2">
            <a:schemeClr val="accent1"/>
          </a:lnRef>
          <a:fillRef idx="0">
            <a:schemeClr val="accent1"/>
          </a:fillRef>
          <a:effectRef idx="1">
            <a:schemeClr val="accent1"/>
          </a:effectRef>
          <a:fontRef idx="minor">
            <a:schemeClr val="tx1"/>
          </a:fontRef>
        </p:style>
      </p:cxnSp>
      <p:cxnSp>
        <p:nvCxnSpPr>
          <p:cNvPr id="25" name="Straight Connector 24"/>
          <p:cNvCxnSpPr/>
          <p:nvPr/>
        </p:nvCxnSpPr>
        <p:spPr>
          <a:xfrm>
            <a:off x="1511304" y="3977481"/>
            <a:ext cx="7688262" cy="700880"/>
          </a:xfrm>
          <a:prstGeom prst="line">
            <a:avLst/>
          </a:prstGeom>
          <a:ln>
            <a:solidFill>
              <a:srgbClr val="FFFF00"/>
            </a:solidFill>
          </a:ln>
        </p:spPr>
        <p:style>
          <a:lnRef idx="2">
            <a:schemeClr val="accent1"/>
          </a:lnRef>
          <a:fillRef idx="0">
            <a:schemeClr val="accent1"/>
          </a:fillRef>
          <a:effectRef idx="1">
            <a:schemeClr val="accent1"/>
          </a:effectRef>
          <a:fontRef idx="minor">
            <a:schemeClr val="tx1"/>
          </a:fontRef>
        </p:style>
      </p:cxnSp>
      <p:cxnSp>
        <p:nvCxnSpPr>
          <p:cNvPr id="26" name="Straight Connector 25"/>
          <p:cNvCxnSpPr/>
          <p:nvPr/>
        </p:nvCxnSpPr>
        <p:spPr>
          <a:xfrm>
            <a:off x="1752600" y="2834481"/>
            <a:ext cx="7359648" cy="167479"/>
          </a:xfrm>
          <a:prstGeom prst="line">
            <a:avLst/>
          </a:prstGeom>
          <a:ln>
            <a:solidFill>
              <a:srgbClr val="FFFF00"/>
            </a:solidFill>
          </a:ln>
        </p:spPr>
        <p:style>
          <a:lnRef idx="2">
            <a:schemeClr val="accent1"/>
          </a:lnRef>
          <a:fillRef idx="0">
            <a:schemeClr val="accent1"/>
          </a:fillRef>
          <a:effectRef idx="1">
            <a:schemeClr val="accent1"/>
          </a:effectRef>
          <a:fontRef idx="minor">
            <a:schemeClr val="tx1"/>
          </a:fontRef>
        </p:style>
      </p:cxnSp>
      <p:sp>
        <p:nvSpPr>
          <p:cNvPr id="13" name="TextBox 12"/>
          <p:cNvSpPr txBox="1"/>
          <p:nvPr/>
        </p:nvSpPr>
        <p:spPr>
          <a:xfrm rot="21090975">
            <a:off x="1295400" y="283500"/>
            <a:ext cx="2209800" cy="369332"/>
          </a:xfrm>
          <a:prstGeom prst="rect">
            <a:avLst/>
          </a:prstGeom>
          <a:noFill/>
        </p:spPr>
        <p:txBody>
          <a:bodyPr wrap="square" rtlCol="0">
            <a:spAutoFit/>
          </a:bodyPr>
          <a:lstStyle/>
          <a:p>
            <a:r>
              <a:rPr lang="en-US" dirty="0" smtClean="0">
                <a:solidFill>
                  <a:schemeClr val="accent6"/>
                </a:solidFill>
              </a:rPr>
              <a:t>- HAVE SINNED.</a:t>
            </a:r>
            <a:endParaRPr lang="en-US" dirty="0">
              <a:solidFill>
                <a:schemeClr val="accent6"/>
              </a:solidFill>
            </a:endParaRPr>
          </a:p>
        </p:txBody>
      </p:sp>
      <p:sp>
        <p:nvSpPr>
          <p:cNvPr id="16" name="TextBox 15"/>
          <p:cNvSpPr txBox="1"/>
          <p:nvPr/>
        </p:nvSpPr>
        <p:spPr>
          <a:xfrm rot="21300000">
            <a:off x="1438458" y="742293"/>
            <a:ext cx="3917190" cy="369332"/>
          </a:xfrm>
          <a:prstGeom prst="rect">
            <a:avLst/>
          </a:prstGeom>
          <a:noFill/>
        </p:spPr>
        <p:txBody>
          <a:bodyPr wrap="square" rtlCol="0">
            <a:spAutoFit/>
          </a:bodyPr>
          <a:lstStyle/>
          <a:p>
            <a:r>
              <a:rPr lang="en-US" dirty="0" smtClean="0">
                <a:solidFill>
                  <a:schemeClr val="accent6"/>
                </a:solidFill>
              </a:rPr>
              <a:t>- MUST GIVE AN ACCOUNT TO GOD.</a:t>
            </a:r>
            <a:endParaRPr lang="en-US" dirty="0">
              <a:solidFill>
                <a:schemeClr val="accent6"/>
              </a:solidFill>
            </a:endParaRPr>
          </a:p>
        </p:txBody>
      </p:sp>
      <p:sp>
        <p:nvSpPr>
          <p:cNvPr id="18" name="TextBox 17"/>
          <p:cNvSpPr txBox="1"/>
          <p:nvPr/>
        </p:nvSpPr>
        <p:spPr>
          <a:xfrm rot="21069094">
            <a:off x="2892844" y="69126"/>
            <a:ext cx="2063299" cy="338554"/>
          </a:xfrm>
          <a:prstGeom prst="rect">
            <a:avLst/>
          </a:prstGeom>
          <a:noFill/>
        </p:spPr>
        <p:txBody>
          <a:bodyPr wrap="square" rtlCol="0">
            <a:spAutoFit/>
          </a:bodyPr>
          <a:lstStyle/>
          <a:p>
            <a:r>
              <a:rPr lang="en-US" sz="1600" dirty="0" smtClean="0">
                <a:solidFill>
                  <a:schemeClr val="bg1"/>
                </a:solidFill>
              </a:rPr>
              <a:t>Rom. 3:23; Eccl. 7:20</a:t>
            </a:r>
            <a:endParaRPr lang="en-US" sz="1600" dirty="0">
              <a:solidFill>
                <a:schemeClr val="bg1"/>
              </a:solidFill>
            </a:endParaRPr>
          </a:p>
        </p:txBody>
      </p:sp>
      <p:sp>
        <p:nvSpPr>
          <p:cNvPr id="19" name="TextBox 18"/>
          <p:cNvSpPr txBox="1"/>
          <p:nvPr/>
        </p:nvSpPr>
        <p:spPr>
          <a:xfrm rot="21480000">
            <a:off x="1614672" y="1357018"/>
            <a:ext cx="3917190" cy="369332"/>
          </a:xfrm>
          <a:prstGeom prst="rect">
            <a:avLst/>
          </a:prstGeom>
          <a:noFill/>
        </p:spPr>
        <p:txBody>
          <a:bodyPr wrap="square" rtlCol="0">
            <a:spAutoFit/>
          </a:bodyPr>
          <a:lstStyle/>
          <a:p>
            <a:r>
              <a:rPr lang="en-US" dirty="0" smtClean="0">
                <a:solidFill>
                  <a:schemeClr val="accent6"/>
                </a:solidFill>
              </a:rPr>
              <a:t>- MUST OBEY THE GOSPEL OF CHRIST.</a:t>
            </a:r>
            <a:endParaRPr lang="en-US" dirty="0">
              <a:solidFill>
                <a:schemeClr val="accent6"/>
              </a:solidFill>
            </a:endParaRPr>
          </a:p>
        </p:txBody>
      </p:sp>
      <p:sp>
        <p:nvSpPr>
          <p:cNvPr id="20" name="TextBox 19"/>
          <p:cNvSpPr txBox="1"/>
          <p:nvPr/>
        </p:nvSpPr>
        <p:spPr>
          <a:xfrm rot="21420000">
            <a:off x="5341906" y="1214518"/>
            <a:ext cx="3599361" cy="338554"/>
          </a:xfrm>
          <a:prstGeom prst="rect">
            <a:avLst/>
          </a:prstGeom>
          <a:noFill/>
        </p:spPr>
        <p:txBody>
          <a:bodyPr wrap="square" rtlCol="0">
            <a:spAutoFit/>
          </a:bodyPr>
          <a:lstStyle/>
          <a:p>
            <a:r>
              <a:rPr lang="en-US" sz="1600" dirty="0" smtClean="0">
                <a:solidFill>
                  <a:schemeClr val="bg1"/>
                </a:solidFill>
              </a:rPr>
              <a:t>Heb. 5:8-9; 1 Pt. 4:17-18; 2 Thess. 1:8-9</a:t>
            </a:r>
            <a:endParaRPr lang="en-US" sz="1600" dirty="0">
              <a:solidFill>
                <a:schemeClr val="bg1"/>
              </a:solidFill>
            </a:endParaRPr>
          </a:p>
        </p:txBody>
      </p:sp>
      <p:sp>
        <p:nvSpPr>
          <p:cNvPr id="21" name="TextBox 20"/>
          <p:cNvSpPr txBox="1"/>
          <p:nvPr/>
        </p:nvSpPr>
        <p:spPr>
          <a:xfrm>
            <a:off x="1743258" y="1968264"/>
            <a:ext cx="3917190" cy="369332"/>
          </a:xfrm>
          <a:prstGeom prst="rect">
            <a:avLst/>
          </a:prstGeom>
          <a:noFill/>
        </p:spPr>
        <p:txBody>
          <a:bodyPr wrap="square" rtlCol="0">
            <a:spAutoFit/>
          </a:bodyPr>
          <a:lstStyle/>
          <a:p>
            <a:r>
              <a:rPr lang="en-US" dirty="0" smtClean="0">
                <a:solidFill>
                  <a:schemeClr val="accent6"/>
                </a:solidFill>
              </a:rPr>
              <a:t>- INVITED TO COME TO CHRIST.</a:t>
            </a:r>
            <a:endParaRPr lang="en-US" dirty="0">
              <a:solidFill>
                <a:schemeClr val="accent6"/>
              </a:solidFill>
            </a:endParaRPr>
          </a:p>
        </p:txBody>
      </p:sp>
      <p:sp>
        <p:nvSpPr>
          <p:cNvPr id="22" name="TextBox 21"/>
          <p:cNvSpPr txBox="1"/>
          <p:nvPr/>
        </p:nvSpPr>
        <p:spPr>
          <a:xfrm>
            <a:off x="5392239" y="1983168"/>
            <a:ext cx="3599361" cy="338554"/>
          </a:xfrm>
          <a:prstGeom prst="rect">
            <a:avLst/>
          </a:prstGeom>
          <a:noFill/>
        </p:spPr>
        <p:txBody>
          <a:bodyPr wrap="square" rtlCol="0">
            <a:spAutoFit/>
          </a:bodyPr>
          <a:lstStyle/>
          <a:p>
            <a:r>
              <a:rPr lang="en-US" sz="1600" dirty="0" smtClean="0">
                <a:solidFill>
                  <a:schemeClr val="bg1"/>
                </a:solidFill>
              </a:rPr>
              <a:t>Mt. 11:28-29; Heb. 2:9; Rev. 22:17</a:t>
            </a:r>
            <a:endParaRPr lang="en-US" sz="1600" dirty="0">
              <a:solidFill>
                <a:schemeClr val="bg1"/>
              </a:solidFill>
            </a:endParaRPr>
          </a:p>
        </p:txBody>
      </p:sp>
      <p:sp>
        <p:nvSpPr>
          <p:cNvPr id="27" name="TextBox 26"/>
          <p:cNvSpPr txBox="1"/>
          <p:nvPr/>
        </p:nvSpPr>
        <p:spPr>
          <a:xfrm rot="60000">
            <a:off x="1792464" y="2528645"/>
            <a:ext cx="3917190" cy="369332"/>
          </a:xfrm>
          <a:prstGeom prst="rect">
            <a:avLst/>
          </a:prstGeom>
          <a:noFill/>
        </p:spPr>
        <p:txBody>
          <a:bodyPr wrap="square" rtlCol="0">
            <a:spAutoFit/>
          </a:bodyPr>
          <a:lstStyle/>
          <a:p>
            <a:r>
              <a:rPr lang="en-US" dirty="0" smtClean="0">
                <a:solidFill>
                  <a:schemeClr val="accent6"/>
                </a:solidFill>
              </a:rPr>
              <a:t>- SPIRITUAL BLESSINGS IN CHRIST.</a:t>
            </a:r>
            <a:endParaRPr lang="en-US" dirty="0">
              <a:solidFill>
                <a:schemeClr val="accent6"/>
              </a:solidFill>
            </a:endParaRPr>
          </a:p>
        </p:txBody>
      </p:sp>
      <p:sp>
        <p:nvSpPr>
          <p:cNvPr id="28" name="TextBox 27"/>
          <p:cNvSpPr txBox="1"/>
          <p:nvPr/>
        </p:nvSpPr>
        <p:spPr>
          <a:xfrm rot="60000">
            <a:off x="5457828" y="2621390"/>
            <a:ext cx="3599361" cy="338554"/>
          </a:xfrm>
          <a:prstGeom prst="rect">
            <a:avLst/>
          </a:prstGeom>
          <a:noFill/>
        </p:spPr>
        <p:txBody>
          <a:bodyPr wrap="square" rtlCol="0">
            <a:spAutoFit/>
          </a:bodyPr>
          <a:lstStyle/>
          <a:p>
            <a:r>
              <a:rPr lang="en-US" sz="1600" dirty="0" smtClean="0">
                <a:solidFill>
                  <a:schemeClr val="bg1"/>
                </a:solidFill>
              </a:rPr>
              <a:t>Eph. 1:3; Gal. 3:26-27</a:t>
            </a:r>
            <a:endParaRPr lang="en-US" sz="1600" dirty="0">
              <a:solidFill>
                <a:schemeClr val="bg1"/>
              </a:solidFill>
            </a:endParaRPr>
          </a:p>
        </p:txBody>
      </p:sp>
      <p:sp>
        <p:nvSpPr>
          <p:cNvPr id="29" name="TextBox 28"/>
          <p:cNvSpPr txBox="1"/>
          <p:nvPr/>
        </p:nvSpPr>
        <p:spPr>
          <a:xfrm rot="180000">
            <a:off x="1692021" y="3209785"/>
            <a:ext cx="3917190" cy="369332"/>
          </a:xfrm>
          <a:prstGeom prst="rect">
            <a:avLst/>
          </a:prstGeom>
          <a:noFill/>
        </p:spPr>
        <p:txBody>
          <a:bodyPr wrap="square" rtlCol="0">
            <a:spAutoFit/>
          </a:bodyPr>
          <a:lstStyle/>
          <a:p>
            <a:r>
              <a:rPr lang="en-US" dirty="0" smtClean="0">
                <a:solidFill>
                  <a:schemeClr val="accent6"/>
                </a:solidFill>
              </a:rPr>
              <a:t>- THINGS COMMANDED ESSENTIAL.</a:t>
            </a:r>
            <a:endParaRPr lang="en-US" dirty="0">
              <a:solidFill>
                <a:schemeClr val="accent6"/>
              </a:solidFill>
            </a:endParaRPr>
          </a:p>
        </p:txBody>
      </p:sp>
      <p:sp>
        <p:nvSpPr>
          <p:cNvPr id="30" name="TextBox 29"/>
          <p:cNvSpPr txBox="1"/>
          <p:nvPr/>
        </p:nvSpPr>
        <p:spPr>
          <a:xfrm rot="180000">
            <a:off x="5493839" y="3421148"/>
            <a:ext cx="3599361" cy="338554"/>
          </a:xfrm>
          <a:prstGeom prst="rect">
            <a:avLst/>
          </a:prstGeom>
          <a:noFill/>
        </p:spPr>
        <p:txBody>
          <a:bodyPr wrap="square" rtlCol="0">
            <a:spAutoFit/>
          </a:bodyPr>
          <a:lstStyle/>
          <a:p>
            <a:r>
              <a:rPr lang="en-US" sz="1600" dirty="0" smtClean="0">
                <a:solidFill>
                  <a:schemeClr val="bg1"/>
                </a:solidFill>
              </a:rPr>
              <a:t>Mt. 28:18-20; Psa. 119:172; 1 Jn. 2:3-4</a:t>
            </a:r>
            <a:endParaRPr lang="en-US" sz="1600" dirty="0">
              <a:solidFill>
                <a:schemeClr val="bg1"/>
              </a:solidFill>
            </a:endParaRPr>
          </a:p>
        </p:txBody>
      </p:sp>
      <p:sp>
        <p:nvSpPr>
          <p:cNvPr id="36" name="TextBox 35"/>
          <p:cNvSpPr txBox="1"/>
          <p:nvPr/>
        </p:nvSpPr>
        <p:spPr>
          <a:xfrm rot="21300000">
            <a:off x="5189506" y="434718"/>
            <a:ext cx="3599361" cy="338554"/>
          </a:xfrm>
          <a:prstGeom prst="rect">
            <a:avLst/>
          </a:prstGeom>
          <a:noFill/>
        </p:spPr>
        <p:txBody>
          <a:bodyPr wrap="square" rtlCol="0">
            <a:spAutoFit/>
          </a:bodyPr>
          <a:lstStyle/>
          <a:p>
            <a:r>
              <a:rPr lang="en-US" sz="1600" dirty="0" smtClean="0">
                <a:solidFill>
                  <a:schemeClr val="bg1"/>
                </a:solidFill>
              </a:rPr>
              <a:t>2 Cor. 5:10-11; Rom. 14:10-12; Mt. 12:36</a:t>
            </a:r>
            <a:endParaRPr lang="en-US" sz="1600" dirty="0">
              <a:solidFill>
                <a:schemeClr val="bg1"/>
              </a:solidFill>
            </a:endParaRPr>
          </a:p>
        </p:txBody>
      </p:sp>
      <p:sp>
        <p:nvSpPr>
          <p:cNvPr id="31" name="Rounded Rectangle 30"/>
          <p:cNvSpPr/>
          <p:nvPr/>
        </p:nvSpPr>
        <p:spPr>
          <a:xfrm>
            <a:off x="2964587" y="596102"/>
            <a:ext cx="5045717" cy="2162179"/>
          </a:xfrm>
          <a:prstGeom prst="roundRect">
            <a:avLst/>
          </a:prstGeom>
          <a:solidFill>
            <a:schemeClr val="tx1"/>
          </a:solidFill>
          <a:ln>
            <a:solidFill>
              <a:srgbClr val="008000"/>
            </a:solidFill>
          </a:ln>
        </p:spPr>
        <p:style>
          <a:lnRef idx="1">
            <a:schemeClr val="accent1"/>
          </a:lnRef>
          <a:fillRef idx="3">
            <a:schemeClr val="accent1"/>
          </a:fillRef>
          <a:effectRef idx="2">
            <a:schemeClr val="accent1"/>
          </a:effectRef>
          <a:fontRef idx="minor">
            <a:schemeClr val="lt1"/>
          </a:fontRef>
        </p:style>
        <p:txBody>
          <a:bodyPr rtlCol="0" anchor="ctr"/>
          <a:lstStyle/>
          <a:p>
            <a:r>
              <a:rPr lang="en-US" sz="2000" b="1" u="sng" dirty="0" smtClean="0">
                <a:solidFill>
                  <a:schemeClr val="bg1"/>
                </a:solidFill>
              </a:rPr>
              <a:t>Psalm 119:172.</a:t>
            </a:r>
            <a:endParaRPr lang="en-US" sz="2000" u="sng" dirty="0" smtClean="0">
              <a:solidFill>
                <a:schemeClr val="bg1"/>
              </a:solidFill>
            </a:endParaRPr>
          </a:p>
          <a:p>
            <a:r>
              <a:rPr lang="en-US" sz="2000" dirty="0" smtClean="0"/>
              <a:t>My tongue shall speak of Your word, for all Your commandments are righteousness.</a:t>
            </a:r>
            <a:endParaRPr lang="en-US" sz="2000" dirty="0" smtClean="0">
              <a:solidFill>
                <a:schemeClr val="bg1"/>
              </a:solidFill>
            </a:endParaRPr>
          </a:p>
        </p:txBody>
      </p:sp>
    </p:spTree>
  </p:cSld>
  <p:clrMapOvr>
    <a:masterClrMapping/>
  </p:clrMapOvr>
  <p:transition>
    <p:fade/>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 name="Chord 32"/>
          <p:cNvSpPr/>
          <p:nvPr/>
        </p:nvSpPr>
        <p:spPr>
          <a:xfrm flipH="1">
            <a:off x="-2100261" y="2"/>
            <a:ext cx="3779840" cy="5140328"/>
          </a:xfrm>
          <a:prstGeom prst="chord">
            <a:avLst>
              <a:gd name="adj1" fmla="val 5412151"/>
              <a:gd name="adj2" fmla="val 16200000"/>
            </a:avLst>
          </a:prstGeom>
          <a:gradFill flip="none" rotWithShape="1">
            <a:gsLst>
              <a:gs pos="99000">
                <a:srgbClr val="FF6600"/>
              </a:gs>
              <a:gs pos="1000">
                <a:srgbClr val="FFFF00"/>
              </a:gs>
            </a:gsLst>
            <a:lin ang="0" scaled="1"/>
            <a:tileRect/>
          </a:gra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 name="TextBox 3"/>
          <p:cNvSpPr txBox="1"/>
          <p:nvPr/>
        </p:nvSpPr>
        <p:spPr>
          <a:xfrm>
            <a:off x="-228600" y="243681"/>
            <a:ext cx="1447800" cy="4524315"/>
          </a:xfrm>
          <a:prstGeom prst="rect">
            <a:avLst/>
          </a:prstGeom>
          <a:noFill/>
          <a:ln>
            <a:noFill/>
          </a:ln>
        </p:spPr>
        <p:txBody>
          <a:bodyPr wrap="square" rtlCol="0">
            <a:spAutoFit/>
          </a:bodyPr>
          <a:lstStyle/>
          <a:p>
            <a:pPr algn="ctr"/>
            <a:r>
              <a:rPr lang="en-US" sz="9600" b="1" dirty="0" smtClean="0"/>
              <a:t>A</a:t>
            </a:r>
          </a:p>
          <a:p>
            <a:pPr algn="ctr"/>
            <a:r>
              <a:rPr lang="en-US" sz="9600" b="1" dirty="0" smtClean="0"/>
              <a:t>L</a:t>
            </a:r>
          </a:p>
          <a:p>
            <a:pPr algn="ctr"/>
            <a:r>
              <a:rPr lang="en-US" sz="9600" b="1" dirty="0" smtClean="0"/>
              <a:t>L</a:t>
            </a:r>
            <a:endParaRPr lang="en-US" sz="9600" b="1" dirty="0"/>
          </a:p>
        </p:txBody>
      </p:sp>
      <p:sp>
        <p:nvSpPr>
          <p:cNvPr id="5" name="Block Arc 4"/>
          <p:cNvSpPr/>
          <p:nvPr/>
        </p:nvSpPr>
        <p:spPr>
          <a:xfrm rot="5400000">
            <a:off x="-2605881" y="853283"/>
            <a:ext cx="5211763" cy="3505201"/>
          </a:xfrm>
          <a:prstGeom prst="blockArc">
            <a:avLst>
              <a:gd name="adj1" fmla="val 10789278"/>
              <a:gd name="adj2" fmla="val 11317"/>
              <a:gd name="adj3" fmla="val 4117"/>
            </a:avLst>
          </a:prstGeom>
          <a:solidFill>
            <a:srgbClr val="FFFF00"/>
          </a:solidFill>
          <a:ln>
            <a:solidFill>
              <a:srgbClr val="FF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tx1"/>
              </a:solidFill>
            </a:endParaRPr>
          </a:p>
        </p:txBody>
      </p:sp>
      <p:cxnSp>
        <p:nvCxnSpPr>
          <p:cNvPr id="7" name="Straight Connector 6"/>
          <p:cNvCxnSpPr/>
          <p:nvPr/>
        </p:nvCxnSpPr>
        <p:spPr>
          <a:xfrm flipV="1">
            <a:off x="1295400" y="0"/>
            <a:ext cx="5257800" cy="792161"/>
          </a:xfrm>
          <a:prstGeom prst="line">
            <a:avLst/>
          </a:prstGeom>
          <a:ln>
            <a:solidFill>
              <a:srgbClr val="FFFF00"/>
            </a:solidFill>
          </a:ln>
        </p:spPr>
        <p:style>
          <a:lnRef idx="2">
            <a:schemeClr val="accent1"/>
          </a:lnRef>
          <a:fillRef idx="0">
            <a:schemeClr val="accent1"/>
          </a:fillRef>
          <a:effectRef idx="1">
            <a:schemeClr val="accent1"/>
          </a:effectRef>
          <a:fontRef idx="minor">
            <a:schemeClr val="tx1"/>
          </a:fontRef>
        </p:style>
      </p:cxnSp>
      <p:cxnSp>
        <p:nvCxnSpPr>
          <p:cNvPr id="8" name="Straight Connector 7"/>
          <p:cNvCxnSpPr/>
          <p:nvPr/>
        </p:nvCxnSpPr>
        <p:spPr>
          <a:xfrm flipV="1">
            <a:off x="1676400" y="1462881"/>
            <a:ext cx="7391400" cy="304800"/>
          </a:xfrm>
          <a:prstGeom prst="line">
            <a:avLst/>
          </a:prstGeom>
          <a:ln>
            <a:solidFill>
              <a:srgbClr val="FFFF00"/>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V="1">
            <a:off x="1524000" y="548481"/>
            <a:ext cx="7527924" cy="700880"/>
          </a:xfrm>
          <a:prstGeom prst="line">
            <a:avLst/>
          </a:prstGeom>
          <a:ln>
            <a:solidFill>
              <a:srgbClr val="FFFF00"/>
            </a:solidFill>
          </a:ln>
        </p:spPr>
        <p:style>
          <a:lnRef idx="2">
            <a:schemeClr val="accent1"/>
          </a:lnRef>
          <a:fillRef idx="0">
            <a:schemeClr val="accent1"/>
          </a:fillRef>
          <a:effectRef idx="1">
            <a:schemeClr val="accent1"/>
          </a:effectRef>
          <a:fontRef idx="minor">
            <a:schemeClr val="tx1"/>
          </a:fontRef>
        </p:style>
      </p:cxnSp>
      <p:cxnSp>
        <p:nvCxnSpPr>
          <p:cNvPr id="14" name="Straight Connector 13"/>
          <p:cNvCxnSpPr/>
          <p:nvPr/>
        </p:nvCxnSpPr>
        <p:spPr>
          <a:xfrm>
            <a:off x="1752600" y="2301081"/>
            <a:ext cx="7391400" cy="1588"/>
          </a:xfrm>
          <a:prstGeom prst="line">
            <a:avLst/>
          </a:prstGeom>
          <a:ln>
            <a:solidFill>
              <a:srgbClr val="FFFF00"/>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a:off x="1187448" y="4572001"/>
            <a:ext cx="4679952" cy="639762"/>
          </a:xfrm>
          <a:prstGeom prst="line">
            <a:avLst/>
          </a:prstGeom>
          <a:ln>
            <a:solidFill>
              <a:srgbClr val="FFFF00"/>
            </a:solidFill>
          </a:ln>
        </p:spPr>
        <p:style>
          <a:lnRef idx="2">
            <a:schemeClr val="accent1"/>
          </a:lnRef>
          <a:fillRef idx="0">
            <a:schemeClr val="accent1"/>
          </a:fillRef>
          <a:effectRef idx="1">
            <a:schemeClr val="accent1"/>
          </a:effectRef>
          <a:fontRef idx="minor">
            <a:schemeClr val="tx1"/>
          </a:fontRef>
        </p:style>
      </p:cxnSp>
      <p:cxnSp>
        <p:nvCxnSpPr>
          <p:cNvPr id="24" name="Straight Connector 23"/>
          <p:cNvCxnSpPr/>
          <p:nvPr/>
        </p:nvCxnSpPr>
        <p:spPr>
          <a:xfrm>
            <a:off x="1679580" y="3444081"/>
            <a:ext cx="7472358" cy="381000"/>
          </a:xfrm>
          <a:prstGeom prst="line">
            <a:avLst/>
          </a:prstGeom>
          <a:ln>
            <a:solidFill>
              <a:srgbClr val="FFFF00"/>
            </a:solidFill>
          </a:ln>
        </p:spPr>
        <p:style>
          <a:lnRef idx="2">
            <a:schemeClr val="accent1"/>
          </a:lnRef>
          <a:fillRef idx="0">
            <a:schemeClr val="accent1"/>
          </a:fillRef>
          <a:effectRef idx="1">
            <a:schemeClr val="accent1"/>
          </a:effectRef>
          <a:fontRef idx="minor">
            <a:schemeClr val="tx1"/>
          </a:fontRef>
        </p:style>
      </p:cxnSp>
      <p:cxnSp>
        <p:nvCxnSpPr>
          <p:cNvPr id="25" name="Straight Connector 24"/>
          <p:cNvCxnSpPr/>
          <p:nvPr/>
        </p:nvCxnSpPr>
        <p:spPr>
          <a:xfrm>
            <a:off x="1511304" y="3977481"/>
            <a:ext cx="7688262" cy="700880"/>
          </a:xfrm>
          <a:prstGeom prst="line">
            <a:avLst/>
          </a:prstGeom>
          <a:ln>
            <a:solidFill>
              <a:srgbClr val="FFFF00"/>
            </a:solidFill>
          </a:ln>
        </p:spPr>
        <p:style>
          <a:lnRef idx="2">
            <a:schemeClr val="accent1"/>
          </a:lnRef>
          <a:fillRef idx="0">
            <a:schemeClr val="accent1"/>
          </a:fillRef>
          <a:effectRef idx="1">
            <a:schemeClr val="accent1"/>
          </a:effectRef>
          <a:fontRef idx="minor">
            <a:schemeClr val="tx1"/>
          </a:fontRef>
        </p:style>
      </p:cxnSp>
      <p:cxnSp>
        <p:nvCxnSpPr>
          <p:cNvPr id="26" name="Straight Connector 25"/>
          <p:cNvCxnSpPr/>
          <p:nvPr/>
        </p:nvCxnSpPr>
        <p:spPr>
          <a:xfrm>
            <a:off x="1752600" y="2834481"/>
            <a:ext cx="7359648" cy="167479"/>
          </a:xfrm>
          <a:prstGeom prst="line">
            <a:avLst/>
          </a:prstGeom>
          <a:ln>
            <a:solidFill>
              <a:srgbClr val="FFFF00"/>
            </a:solidFill>
          </a:ln>
        </p:spPr>
        <p:style>
          <a:lnRef idx="2">
            <a:schemeClr val="accent1"/>
          </a:lnRef>
          <a:fillRef idx="0">
            <a:schemeClr val="accent1"/>
          </a:fillRef>
          <a:effectRef idx="1">
            <a:schemeClr val="accent1"/>
          </a:effectRef>
          <a:fontRef idx="minor">
            <a:schemeClr val="tx1"/>
          </a:fontRef>
        </p:style>
      </p:cxnSp>
      <p:sp>
        <p:nvSpPr>
          <p:cNvPr id="13" name="TextBox 12"/>
          <p:cNvSpPr txBox="1"/>
          <p:nvPr/>
        </p:nvSpPr>
        <p:spPr>
          <a:xfrm rot="21090975">
            <a:off x="1295400" y="283500"/>
            <a:ext cx="2209800" cy="369332"/>
          </a:xfrm>
          <a:prstGeom prst="rect">
            <a:avLst/>
          </a:prstGeom>
          <a:noFill/>
        </p:spPr>
        <p:txBody>
          <a:bodyPr wrap="square" rtlCol="0">
            <a:spAutoFit/>
          </a:bodyPr>
          <a:lstStyle/>
          <a:p>
            <a:r>
              <a:rPr lang="en-US" dirty="0" smtClean="0">
                <a:solidFill>
                  <a:schemeClr val="accent6"/>
                </a:solidFill>
              </a:rPr>
              <a:t>- HAVE SINNED.</a:t>
            </a:r>
            <a:endParaRPr lang="en-US" dirty="0">
              <a:solidFill>
                <a:schemeClr val="accent6"/>
              </a:solidFill>
            </a:endParaRPr>
          </a:p>
        </p:txBody>
      </p:sp>
      <p:sp>
        <p:nvSpPr>
          <p:cNvPr id="16" name="TextBox 15"/>
          <p:cNvSpPr txBox="1"/>
          <p:nvPr/>
        </p:nvSpPr>
        <p:spPr>
          <a:xfrm rot="21300000">
            <a:off x="1438458" y="742293"/>
            <a:ext cx="3917190" cy="369332"/>
          </a:xfrm>
          <a:prstGeom prst="rect">
            <a:avLst/>
          </a:prstGeom>
          <a:noFill/>
        </p:spPr>
        <p:txBody>
          <a:bodyPr wrap="square" rtlCol="0">
            <a:spAutoFit/>
          </a:bodyPr>
          <a:lstStyle/>
          <a:p>
            <a:r>
              <a:rPr lang="en-US" dirty="0" smtClean="0">
                <a:solidFill>
                  <a:schemeClr val="accent6"/>
                </a:solidFill>
              </a:rPr>
              <a:t>- MUST GIVE AN ACCOUNT TO GOD.</a:t>
            </a:r>
            <a:endParaRPr lang="en-US" dirty="0">
              <a:solidFill>
                <a:schemeClr val="accent6"/>
              </a:solidFill>
            </a:endParaRPr>
          </a:p>
        </p:txBody>
      </p:sp>
      <p:sp>
        <p:nvSpPr>
          <p:cNvPr id="18" name="TextBox 17"/>
          <p:cNvSpPr txBox="1"/>
          <p:nvPr/>
        </p:nvSpPr>
        <p:spPr>
          <a:xfrm rot="21069094">
            <a:off x="2892844" y="69126"/>
            <a:ext cx="2063299" cy="338554"/>
          </a:xfrm>
          <a:prstGeom prst="rect">
            <a:avLst/>
          </a:prstGeom>
          <a:noFill/>
        </p:spPr>
        <p:txBody>
          <a:bodyPr wrap="square" rtlCol="0">
            <a:spAutoFit/>
          </a:bodyPr>
          <a:lstStyle/>
          <a:p>
            <a:r>
              <a:rPr lang="en-US" sz="1600" dirty="0" smtClean="0">
                <a:solidFill>
                  <a:schemeClr val="bg1"/>
                </a:solidFill>
              </a:rPr>
              <a:t>Rom. 3:23; Eccl. 7:20</a:t>
            </a:r>
            <a:endParaRPr lang="en-US" sz="1600" dirty="0">
              <a:solidFill>
                <a:schemeClr val="bg1"/>
              </a:solidFill>
            </a:endParaRPr>
          </a:p>
        </p:txBody>
      </p:sp>
      <p:sp>
        <p:nvSpPr>
          <p:cNvPr id="19" name="TextBox 18"/>
          <p:cNvSpPr txBox="1"/>
          <p:nvPr/>
        </p:nvSpPr>
        <p:spPr>
          <a:xfrm rot="21480000">
            <a:off x="1614672" y="1357018"/>
            <a:ext cx="3917190" cy="369332"/>
          </a:xfrm>
          <a:prstGeom prst="rect">
            <a:avLst/>
          </a:prstGeom>
          <a:noFill/>
        </p:spPr>
        <p:txBody>
          <a:bodyPr wrap="square" rtlCol="0">
            <a:spAutoFit/>
          </a:bodyPr>
          <a:lstStyle/>
          <a:p>
            <a:r>
              <a:rPr lang="en-US" dirty="0" smtClean="0">
                <a:solidFill>
                  <a:schemeClr val="accent6"/>
                </a:solidFill>
              </a:rPr>
              <a:t>- MUST OBEY THE GOSPEL OF CHRIST.</a:t>
            </a:r>
            <a:endParaRPr lang="en-US" dirty="0">
              <a:solidFill>
                <a:schemeClr val="accent6"/>
              </a:solidFill>
            </a:endParaRPr>
          </a:p>
        </p:txBody>
      </p:sp>
      <p:sp>
        <p:nvSpPr>
          <p:cNvPr id="20" name="TextBox 19"/>
          <p:cNvSpPr txBox="1"/>
          <p:nvPr/>
        </p:nvSpPr>
        <p:spPr>
          <a:xfrm rot="21420000">
            <a:off x="5341906" y="1214518"/>
            <a:ext cx="3599361" cy="338554"/>
          </a:xfrm>
          <a:prstGeom prst="rect">
            <a:avLst/>
          </a:prstGeom>
          <a:noFill/>
        </p:spPr>
        <p:txBody>
          <a:bodyPr wrap="square" rtlCol="0">
            <a:spAutoFit/>
          </a:bodyPr>
          <a:lstStyle/>
          <a:p>
            <a:r>
              <a:rPr lang="en-US" sz="1600" dirty="0" smtClean="0">
                <a:solidFill>
                  <a:schemeClr val="bg1"/>
                </a:solidFill>
              </a:rPr>
              <a:t>Heb. 5:8-9; 1 Pt. 4:17-18; 2 Thess. 1:8-9</a:t>
            </a:r>
            <a:endParaRPr lang="en-US" sz="1600" dirty="0">
              <a:solidFill>
                <a:schemeClr val="bg1"/>
              </a:solidFill>
            </a:endParaRPr>
          </a:p>
        </p:txBody>
      </p:sp>
      <p:sp>
        <p:nvSpPr>
          <p:cNvPr id="21" name="TextBox 20"/>
          <p:cNvSpPr txBox="1"/>
          <p:nvPr/>
        </p:nvSpPr>
        <p:spPr>
          <a:xfrm>
            <a:off x="1743258" y="1968264"/>
            <a:ext cx="3917190" cy="369332"/>
          </a:xfrm>
          <a:prstGeom prst="rect">
            <a:avLst/>
          </a:prstGeom>
          <a:noFill/>
        </p:spPr>
        <p:txBody>
          <a:bodyPr wrap="square" rtlCol="0">
            <a:spAutoFit/>
          </a:bodyPr>
          <a:lstStyle/>
          <a:p>
            <a:r>
              <a:rPr lang="en-US" dirty="0" smtClean="0">
                <a:solidFill>
                  <a:schemeClr val="accent6"/>
                </a:solidFill>
              </a:rPr>
              <a:t>- INVITED TO COME TO CHRIST.</a:t>
            </a:r>
            <a:endParaRPr lang="en-US" dirty="0">
              <a:solidFill>
                <a:schemeClr val="accent6"/>
              </a:solidFill>
            </a:endParaRPr>
          </a:p>
        </p:txBody>
      </p:sp>
      <p:sp>
        <p:nvSpPr>
          <p:cNvPr id="22" name="TextBox 21"/>
          <p:cNvSpPr txBox="1"/>
          <p:nvPr/>
        </p:nvSpPr>
        <p:spPr>
          <a:xfrm>
            <a:off x="5392239" y="1983168"/>
            <a:ext cx="3599361" cy="338554"/>
          </a:xfrm>
          <a:prstGeom prst="rect">
            <a:avLst/>
          </a:prstGeom>
          <a:noFill/>
        </p:spPr>
        <p:txBody>
          <a:bodyPr wrap="square" rtlCol="0">
            <a:spAutoFit/>
          </a:bodyPr>
          <a:lstStyle/>
          <a:p>
            <a:r>
              <a:rPr lang="en-US" sz="1600" dirty="0" smtClean="0">
                <a:solidFill>
                  <a:schemeClr val="bg1"/>
                </a:solidFill>
              </a:rPr>
              <a:t>Mt. 11:28-29; Heb. 2:9; Rev. 22:17</a:t>
            </a:r>
            <a:endParaRPr lang="en-US" sz="1600" dirty="0">
              <a:solidFill>
                <a:schemeClr val="bg1"/>
              </a:solidFill>
            </a:endParaRPr>
          </a:p>
        </p:txBody>
      </p:sp>
      <p:sp>
        <p:nvSpPr>
          <p:cNvPr id="27" name="TextBox 26"/>
          <p:cNvSpPr txBox="1"/>
          <p:nvPr/>
        </p:nvSpPr>
        <p:spPr>
          <a:xfrm rot="60000">
            <a:off x="1792464" y="2528645"/>
            <a:ext cx="3917190" cy="369332"/>
          </a:xfrm>
          <a:prstGeom prst="rect">
            <a:avLst/>
          </a:prstGeom>
          <a:noFill/>
        </p:spPr>
        <p:txBody>
          <a:bodyPr wrap="square" rtlCol="0">
            <a:spAutoFit/>
          </a:bodyPr>
          <a:lstStyle/>
          <a:p>
            <a:r>
              <a:rPr lang="en-US" dirty="0" smtClean="0">
                <a:solidFill>
                  <a:schemeClr val="accent6"/>
                </a:solidFill>
              </a:rPr>
              <a:t>- SPIRITUAL BLESSINGS IN CHRIST.</a:t>
            </a:r>
            <a:endParaRPr lang="en-US" dirty="0">
              <a:solidFill>
                <a:schemeClr val="accent6"/>
              </a:solidFill>
            </a:endParaRPr>
          </a:p>
        </p:txBody>
      </p:sp>
      <p:sp>
        <p:nvSpPr>
          <p:cNvPr id="28" name="TextBox 27"/>
          <p:cNvSpPr txBox="1"/>
          <p:nvPr/>
        </p:nvSpPr>
        <p:spPr>
          <a:xfrm rot="60000">
            <a:off x="5457828" y="2621390"/>
            <a:ext cx="3599361" cy="338554"/>
          </a:xfrm>
          <a:prstGeom prst="rect">
            <a:avLst/>
          </a:prstGeom>
          <a:noFill/>
        </p:spPr>
        <p:txBody>
          <a:bodyPr wrap="square" rtlCol="0">
            <a:spAutoFit/>
          </a:bodyPr>
          <a:lstStyle/>
          <a:p>
            <a:r>
              <a:rPr lang="en-US" sz="1600" dirty="0" smtClean="0">
                <a:solidFill>
                  <a:schemeClr val="bg1"/>
                </a:solidFill>
              </a:rPr>
              <a:t>Eph. 1:3; Gal. 3:26-27</a:t>
            </a:r>
            <a:endParaRPr lang="en-US" sz="1600" dirty="0">
              <a:solidFill>
                <a:schemeClr val="bg1"/>
              </a:solidFill>
            </a:endParaRPr>
          </a:p>
        </p:txBody>
      </p:sp>
      <p:sp>
        <p:nvSpPr>
          <p:cNvPr id="29" name="TextBox 28"/>
          <p:cNvSpPr txBox="1"/>
          <p:nvPr/>
        </p:nvSpPr>
        <p:spPr>
          <a:xfrm rot="180000">
            <a:off x="1692021" y="3209785"/>
            <a:ext cx="3917190" cy="369332"/>
          </a:xfrm>
          <a:prstGeom prst="rect">
            <a:avLst/>
          </a:prstGeom>
          <a:noFill/>
        </p:spPr>
        <p:txBody>
          <a:bodyPr wrap="square" rtlCol="0">
            <a:spAutoFit/>
          </a:bodyPr>
          <a:lstStyle/>
          <a:p>
            <a:r>
              <a:rPr lang="en-US" dirty="0" smtClean="0">
                <a:solidFill>
                  <a:schemeClr val="accent6"/>
                </a:solidFill>
              </a:rPr>
              <a:t>- THINGS COMMANDED ESSENTIAL.</a:t>
            </a:r>
            <a:endParaRPr lang="en-US" dirty="0">
              <a:solidFill>
                <a:schemeClr val="accent6"/>
              </a:solidFill>
            </a:endParaRPr>
          </a:p>
        </p:txBody>
      </p:sp>
      <p:sp>
        <p:nvSpPr>
          <p:cNvPr id="30" name="TextBox 29"/>
          <p:cNvSpPr txBox="1"/>
          <p:nvPr/>
        </p:nvSpPr>
        <p:spPr>
          <a:xfrm rot="180000">
            <a:off x="5493839" y="3421148"/>
            <a:ext cx="3599361" cy="338554"/>
          </a:xfrm>
          <a:prstGeom prst="rect">
            <a:avLst/>
          </a:prstGeom>
          <a:noFill/>
        </p:spPr>
        <p:txBody>
          <a:bodyPr wrap="square" rtlCol="0">
            <a:spAutoFit/>
          </a:bodyPr>
          <a:lstStyle/>
          <a:p>
            <a:r>
              <a:rPr lang="en-US" sz="1600" dirty="0" smtClean="0">
                <a:solidFill>
                  <a:schemeClr val="bg1"/>
                </a:solidFill>
              </a:rPr>
              <a:t>Mt. 28:18-20; Psa. 119:172; 1 Jn. 2:3-4</a:t>
            </a:r>
            <a:endParaRPr lang="en-US" sz="1600" dirty="0">
              <a:solidFill>
                <a:schemeClr val="bg1"/>
              </a:solidFill>
            </a:endParaRPr>
          </a:p>
        </p:txBody>
      </p:sp>
      <p:sp>
        <p:nvSpPr>
          <p:cNvPr id="36" name="TextBox 35"/>
          <p:cNvSpPr txBox="1"/>
          <p:nvPr/>
        </p:nvSpPr>
        <p:spPr>
          <a:xfrm rot="21300000">
            <a:off x="5189506" y="434718"/>
            <a:ext cx="3599361" cy="338554"/>
          </a:xfrm>
          <a:prstGeom prst="rect">
            <a:avLst/>
          </a:prstGeom>
          <a:noFill/>
        </p:spPr>
        <p:txBody>
          <a:bodyPr wrap="square" rtlCol="0">
            <a:spAutoFit/>
          </a:bodyPr>
          <a:lstStyle/>
          <a:p>
            <a:r>
              <a:rPr lang="en-US" sz="1600" dirty="0" smtClean="0">
                <a:solidFill>
                  <a:schemeClr val="bg1"/>
                </a:solidFill>
              </a:rPr>
              <a:t>2 Cor. 5:10-11; Rom. 14:10-12; Mt. 12:36</a:t>
            </a:r>
            <a:endParaRPr lang="en-US" sz="1600" dirty="0">
              <a:solidFill>
                <a:schemeClr val="bg1"/>
              </a:solidFill>
            </a:endParaRPr>
          </a:p>
        </p:txBody>
      </p:sp>
      <p:sp>
        <p:nvSpPr>
          <p:cNvPr id="31" name="Rounded Rectangle 30"/>
          <p:cNvSpPr/>
          <p:nvPr/>
        </p:nvSpPr>
        <p:spPr>
          <a:xfrm>
            <a:off x="2964587" y="596102"/>
            <a:ext cx="5045717" cy="2162179"/>
          </a:xfrm>
          <a:prstGeom prst="roundRect">
            <a:avLst/>
          </a:prstGeom>
          <a:solidFill>
            <a:schemeClr val="tx1"/>
          </a:solidFill>
          <a:ln>
            <a:solidFill>
              <a:srgbClr val="008000"/>
            </a:solidFill>
          </a:ln>
        </p:spPr>
        <p:style>
          <a:lnRef idx="1">
            <a:schemeClr val="accent1"/>
          </a:lnRef>
          <a:fillRef idx="3">
            <a:schemeClr val="accent1"/>
          </a:fillRef>
          <a:effectRef idx="2">
            <a:schemeClr val="accent1"/>
          </a:effectRef>
          <a:fontRef idx="minor">
            <a:schemeClr val="lt1"/>
          </a:fontRef>
        </p:style>
        <p:txBody>
          <a:bodyPr rtlCol="0" anchor="ctr"/>
          <a:lstStyle/>
          <a:p>
            <a:r>
              <a:rPr lang="en-US" sz="2000" b="1" u="sng" dirty="0" smtClean="0">
                <a:solidFill>
                  <a:schemeClr val="bg1"/>
                </a:solidFill>
              </a:rPr>
              <a:t>1 John 2:3-4.</a:t>
            </a:r>
            <a:endParaRPr lang="en-US" sz="2000" u="sng" dirty="0" smtClean="0">
              <a:solidFill>
                <a:schemeClr val="bg1"/>
              </a:solidFill>
            </a:endParaRPr>
          </a:p>
          <a:p>
            <a:r>
              <a:rPr lang="en-US" sz="2000" dirty="0" smtClean="0"/>
              <a:t>Now by this we know that we know Him, if we keep His commandments. </a:t>
            </a:r>
            <a:r>
              <a:rPr lang="en-US" sz="2000" baseline="30000" dirty="0" smtClean="0"/>
              <a:t>4 </a:t>
            </a:r>
            <a:r>
              <a:rPr lang="en-US" sz="2000" dirty="0" smtClean="0"/>
              <a:t>He who says, “I know Him,” and does not keep His commandments, is a liar, and the truth is not in him.</a:t>
            </a:r>
            <a:endParaRPr lang="en-US" sz="2000" dirty="0" smtClean="0">
              <a:solidFill>
                <a:schemeClr val="bg1"/>
              </a:solidFill>
            </a:endParaRPr>
          </a:p>
        </p:txBody>
      </p:sp>
    </p:spTree>
  </p:cSld>
  <p:clrMapOvr>
    <a:masterClrMapping/>
  </p:clrMapOvr>
  <p:transition>
    <p:fade/>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 name="Chord 32"/>
          <p:cNvSpPr/>
          <p:nvPr/>
        </p:nvSpPr>
        <p:spPr>
          <a:xfrm flipH="1">
            <a:off x="-2100261" y="2"/>
            <a:ext cx="3779840" cy="5140328"/>
          </a:xfrm>
          <a:prstGeom prst="chord">
            <a:avLst>
              <a:gd name="adj1" fmla="val 5412151"/>
              <a:gd name="adj2" fmla="val 16200000"/>
            </a:avLst>
          </a:prstGeom>
          <a:gradFill flip="none" rotWithShape="1">
            <a:gsLst>
              <a:gs pos="99000">
                <a:srgbClr val="FF6600"/>
              </a:gs>
              <a:gs pos="1000">
                <a:srgbClr val="FFFF00"/>
              </a:gs>
            </a:gsLst>
            <a:lin ang="0" scaled="1"/>
            <a:tileRect/>
          </a:gra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 name="TextBox 3"/>
          <p:cNvSpPr txBox="1"/>
          <p:nvPr/>
        </p:nvSpPr>
        <p:spPr>
          <a:xfrm>
            <a:off x="-228600" y="243681"/>
            <a:ext cx="1447800" cy="4524315"/>
          </a:xfrm>
          <a:prstGeom prst="rect">
            <a:avLst/>
          </a:prstGeom>
          <a:noFill/>
          <a:ln>
            <a:noFill/>
          </a:ln>
        </p:spPr>
        <p:txBody>
          <a:bodyPr wrap="square" rtlCol="0">
            <a:spAutoFit/>
          </a:bodyPr>
          <a:lstStyle/>
          <a:p>
            <a:pPr algn="ctr"/>
            <a:r>
              <a:rPr lang="en-US" sz="9600" b="1" dirty="0" smtClean="0"/>
              <a:t>A</a:t>
            </a:r>
          </a:p>
          <a:p>
            <a:pPr algn="ctr"/>
            <a:r>
              <a:rPr lang="en-US" sz="9600" b="1" dirty="0" smtClean="0"/>
              <a:t>L</a:t>
            </a:r>
          </a:p>
          <a:p>
            <a:pPr algn="ctr"/>
            <a:r>
              <a:rPr lang="en-US" sz="9600" b="1" dirty="0" smtClean="0"/>
              <a:t>L</a:t>
            </a:r>
            <a:endParaRPr lang="en-US" sz="9600" b="1" dirty="0"/>
          </a:p>
        </p:txBody>
      </p:sp>
      <p:sp>
        <p:nvSpPr>
          <p:cNvPr id="5" name="Block Arc 4"/>
          <p:cNvSpPr/>
          <p:nvPr/>
        </p:nvSpPr>
        <p:spPr>
          <a:xfrm rot="5400000">
            <a:off x="-2605881" y="853283"/>
            <a:ext cx="5211763" cy="3505201"/>
          </a:xfrm>
          <a:prstGeom prst="blockArc">
            <a:avLst>
              <a:gd name="adj1" fmla="val 10789278"/>
              <a:gd name="adj2" fmla="val 11317"/>
              <a:gd name="adj3" fmla="val 4117"/>
            </a:avLst>
          </a:prstGeom>
          <a:solidFill>
            <a:srgbClr val="FFFF00"/>
          </a:solidFill>
          <a:ln>
            <a:solidFill>
              <a:srgbClr val="FF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tx1"/>
              </a:solidFill>
            </a:endParaRPr>
          </a:p>
        </p:txBody>
      </p:sp>
      <p:cxnSp>
        <p:nvCxnSpPr>
          <p:cNvPr id="7" name="Straight Connector 6"/>
          <p:cNvCxnSpPr/>
          <p:nvPr/>
        </p:nvCxnSpPr>
        <p:spPr>
          <a:xfrm flipV="1">
            <a:off x="1295400" y="0"/>
            <a:ext cx="5257800" cy="792161"/>
          </a:xfrm>
          <a:prstGeom prst="line">
            <a:avLst/>
          </a:prstGeom>
          <a:ln>
            <a:solidFill>
              <a:srgbClr val="FFFF00"/>
            </a:solidFill>
          </a:ln>
        </p:spPr>
        <p:style>
          <a:lnRef idx="2">
            <a:schemeClr val="accent1"/>
          </a:lnRef>
          <a:fillRef idx="0">
            <a:schemeClr val="accent1"/>
          </a:fillRef>
          <a:effectRef idx="1">
            <a:schemeClr val="accent1"/>
          </a:effectRef>
          <a:fontRef idx="minor">
            <a:schemeClr val="tx1"/>
          </a:fontRef>
        </p:style>
      </p:cxnSp>
      <p:cxnSp>
        <p:nvCxnSpPr>
          <p:cNvPr id="8" name="Straight Connector 7"/>
          <p:cNvCxnSpPr/>
          <p:nvPr/>
        </p:nvCxnSpPr>
        <p:spPr>
          <a:xfrm flipV="1">
            <a:off x="1676400" y="1462881"/>
            <a:ext cx="7391400" cy="304800"/>
          </a:xfrm>
          <a:prstGeom prst="line">
            <a:avLst/>
          </a:prstGeom>
          <a:ln>
            <a:solidFill>
              <a:srgbClr val="FFFF00"/>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V="1">
            <a:off x="1524000" y="548481"/>
            <a:ext cx="7527924" cy="700880"/>
          </a:xfrm>
          <a:prstGeom prst="line">
            <a:avLst/>
          </a:prstGeom>
          <a:ln>
            <a:solidFill>
              <a:srgbClr val="FFFF00"/>
            </a:solidFill>
          </a:ln>
        </p:spPr>
        <p:style>
          <a:lnRef idx="2">
            <a:schemeClr val="accent1"/>
          </a:lnRef>
          <a:fillRef idx="0">
            <a:schemeClr val="accent1"/>
          </a:fillRef>
          <a:effectRef idx="1">
            <a:schemeClr val="accent1"/>
          </a:effectRef>
          <a:fontRef idx="minor">
            <a:schemeClr val="tx1"/>
          </a:fontRef>
        </p:style>
      </p:cxnSp>
      <p:cxnSp>
        <p:nvCxnSpPr>
          <p:cNvPr id="14" name="Straight Connector 13"/>
          <p:cNvCxnSpPr/>
          <p:nvPr/>
        </p:nvCxnSpPr>
        <p:spPr>
          <a:xfrm>
            <a:off x="1752600" y="2301081"/>
            <a:ext cx="7391400" cy="1588"/>
          </a:xfrm>
          <a:prstGeom prst="line">
            <a:avLst/>
          </a:prstGeom>
          <a:ln>
            <a:solidFill>
              <a:srgbClr val="FFFF00"/>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a:off x="1187448" y="4572001"/>
            <a:ext cx="4679952" cy="639762"/>
          </a:xfrm>
          <a:prstGeom prst="line">
            <a:avLst/>
          </a:prstGeom>
          <a:ln>
            <a:solidFill>
              <a:srgbClr val="FFFF00"/>
            </a:solidFill>
          </a:ln>
        </p:spPr>
        <p:style>
          <a:lnRef idx="2">
            <a:schemeClr val="accent1"/>
          </a:lnRef>
          <a:fillRef idx="0">
            <a:schemeClr val="accent1"/>
          </a:fillRef>
          <a:effectRef idx="1">
            <a:schemeClr val="accent1"/>
          </a:effectRef>
          <a:fontRef idx="minor">
            <a:schemeClr val="tx1"/>
          </a:fontRef>
        </p:style>
      </p:cxnSp>
      <p:cxnSp>
        <p:nvCxnSpPr>
          <p:cNvPr id="24" name="Straight Connector 23"/>
          <p:cNvCxnSpPr/>
          <p:nvPr/>
        </p:nvCxnSpPr>
        <p:spPr>
          <a:xfrm>
            <a:off x="1679580" y="3444081"/>
            <a:ext cx="7472358" cy="381000"/>
          </a:xfrm>
          <a:prstGeom prst="line">
            <a:avLst/>
          </a:prstGeom>
          <a:ln>
            <a:solidFill>
              <a:srgbClr val="FFFF00"/>
            </a:solidFill>
          </a:ln>
        </p:spPr>
        <p:style>
          <a:lnRef idx="2">
            <a:schemeClr val="accent1"/>
          </a:lnRef>
          <a:fillRef idx="0">
            <a:schemeClr val="accent1"/>
          </a:fillRef>
          <a:effectRef idx="1">
            <a:schemeClr val="accent1"/>
          </a:effectRef>
          <a:fontRef idx="minor">
            <a:schemeClr val="tx1"/>
          </a:fontRef>
        </p:style>
      </p:cxnSp>
      <p:cxnSp>
        <p:nvCxnSpPr>
          <p:cNvPr id="25" name="Straight Connector 24"/>
          <p:cNvCxnSpPr/>
          <p:nvPr/>
        </p:nvCxnSpPr>
        <p:spPr>
          <a:xfrm>
            <a:off x="1511304" y="3977481"/>
            <a:ext cx="7688262" cy="700880"/>
          </a:xfrm>
          <a:prstGeom prst="line">
            <a:avLst/>
          </a:prstGeom>
          <a:ln>
            <a:solidFill>
              <a:srgbClr val="FFFF00"/>
            </a:solidFill>
          </a:ln>
        </p:spPr>
        <p:style>
          <a:lnRef idx="2">
            <a:schemeClr val="accent1"/>
          </a:lnRef>
          <a:fillRef idx="0">
            <a:schemeClr val="accent1"/>
          </a:fillRef>
          <a:effectRef idx="1">
            <a:schemeClr val="accent1"/>
          </a:effectRef>
          <a:fontRef idx="minor">
            <a:schemeClr val="tx1"/>
          </a:fontRef>
        </p:style>
      </p:cxnSp>
      <p:cxnSp>
        <p:nvCxnSpPr>
          <p:cNvPr id="26" name="Straight Connector 25"/>
          <p:cNvCxnSpPr/>
          <p:nvPr/>
        </p:nvCxnSpPr>
        <p:spPr>
          <a:xfrm>
            <a:off x="1752600" y="2834481"/>
            <a:ext cx="7359648" cy="167479"/>
          </a:xfrm>
          <a:prstGeom prst="line">
            <a:avLst/>
          </a:prstGeom>
          <a:ln>
            <a:solidFill>
              <a:srgbClr val="FFFF00"/>
            </a:solidFill>
          </a:ln>
        </p:spPr>
        <p:style>
          <a:lnRef idx="2">
            <a:schemeClr val="accent1"/>
          </a:lnRef>
          <a:fillRef idx="0">
            <a:schemeClr val="accent1"/>
          </a:fillRef>
          <a:effectRef idx="1">
            <a:schemeClr val="accent1"/>
          </a:effectRef>
          <a:fontRef idx="minor">
            <a:schemeClr val="tx1"/>
          </a:fontRef>
        </p:style>
      </p:cxnSp>
      <p:sp>
        <p:nvSpPr>
          <p:cNvPr id="13" name="TextBox 12"/>
          <p:cNvSpPr txBox="1"/>
          <p:nvPr/>
        </p:nvSpPr>
        <p:spPr>
          <a:xfrm rot="21090975">
            <a:off x="1295400" y="283500"/>
            <a:ext cx="2209800" cy="369332"/>
          </a:xfrm>
          <a:prstGeom prst="rect">
            <a:avLst/>
          </a:prstGeom>
          <a:noFill/>
        </p:spPr>
        <p:txBody>
          <a:bodyPr wrap="square" rtlCol="0">
            <a:spAutoFit/>
          </a:bodyPr>
          <a:lstStyle/>
          <a:p>
            <a:r>
              <a:rPr lang="en-US" dirty="0" smtClean="0">
                <a:solidFill>
                  <a:schemeClr val="accent6"/>
                </a:solidFill>
              </a:rPr>
              <a:t>- HAVE SINNED.</a:t>
            </a:r>
            <a:endParaRPr lang="en-US" dirty="0">
              <a:solidFill>
                <a:schemeClr val="accent6"/>
              </a:solidFill>
            </a:endParaRPr>
          </a:p>
        </p:txBody>
      </p:sp>
      <p:sp>
        <p:nvSpPr>
          <p:cNvPr id="16" name="TextBox 15"/>
          <p:cNvSpPr txBox="1"/>
          <p:nvPr/>
        </p:nvSpPr>
        <p:spPr>
          <a:xfrm rot="21300000">
            <a:off x="1438458" y="742293"/>
            <a:ext cx="3917190" cy="369332"/>
          </a:xfrm>
          <a:prstGeom prst="rect">
            <a:avLst/>
          </a:prstGeom>
          <a:noFill/>
        </p:spPr>
        <p:txBody>
          <a:bodyPr wrap="square" rtlCol="0">
            <a:spAutoFit/>
          </a:bodyPr>
          <a:lstStyle/>
          <a:p>
            <a:r>
              <a:rPr lang="en-US" dirty="0" smtClean="0">
                <a:solidFill>
                  <a:schemeClr val="accent6"/>
                </a:solidFill>
              </a:rPr>
              <a:t>- MUST GIVE AN ACCOUNT TO GOD.</a:t>
            </a:r>
            <a:endParaRPr lang="en-US" dirty="0">
              <a:solidFill>
                <a:schemeClr val="accent6"/>
              </a:solidFill>
            </a:endParaRPr>
          </a:p>
        </p:txBody>
      </p:sp>
      <p:sp>
        <p:nvSpPr>
          <p:cNvPr id="18" name="TextBox 17"/>
          <p:cNvSpPr txBox="1"/>
          <p:nvPr/>
        </p:nvSpPr>
        <p:spPr>
          <a:xfrm rot="21069094">
            <a:off x="2892844" y="69126"/>
            <a:ext cx="2063299" cy="338554"/>
          </a:xfrm>
          <a:prstGeom prst="rect">
            <a:avLst/>
          </a:prstGeom>
          <a:noFill/>
        </p:spPr>
        <p:txBody>
          <a:bodyPr wrap="square" rtlCol="0">
            <a:spAutoFit/>
          </a:bodyPr>
          <a:lstStyle/>
          <a:p>
            <a:r>
              <a:rPr lang="en-US" sz="1600" dirty="0" smtClean="0">
                <a:solidFill>
                  <a:schemeClr val="bg1"/>
                </a:solidFill>
              </a:rPr>
              <a:t>Rom. 3:23; Eccl. 7:20</a:t>
            </a:r>
            <a:endParaRPr lang="en-US" sz="1600" dirty="0">
              <a:solidFill>
                <a:schemeClr val="bg1"/>
              </a:solidFill>
            </a:endParaRPr>
          </a:p>
        </p:txBody>
      </p:sp>
      <p:sp>
        <p:nvSpPr>
          <p:cNvPr id="19" name="TextBox 18"/>
          <p:cNvSpPr txBox="1"/>
          <p:nvPr/>
        </p:nvSpPr>
        <p:spPr>
          <a:xfrm rot="21480000">
            <a:off x="1614672" y="1357018"/>
            <a:ext cx="3917190" cy="369332"/>
          </a:xfrm>
          <a:prstGeom prst="rect">
            <a:avLst/>
          </a:prstGeom>
          <a:noFill/>
        </p:spPr>
        <p:txBody>
          <a:bodyPr wrap="square" rtlCol="0">
            <a:spAutoFit/>
          </a:bodyPr>
          <a:lstStyle/>
          <a:p>
            <a:r>
              <a:rPr lang="en-US" dirty="0" smtClean="0">
                <a:solidFill>
                  <a:schemeClr val="accent6"/>
                </a:solidFill>
              </a:rPr>
              <a:t>- MUST OBEY THE GOSPEL OF CHRIST.</a:t>
            </a:r>
            <a:endParaRPr lang="en-US" dirty="0">
              <a:solidFill>
                <a:schemeClr val="accent6"/>
              </a:solidFill>
            </a:endParaRPr>
          </a:p>
        </p:txBody>
      </p:sp>
      <p:sp>
        <p:nvSpPr>
          <p:cNvPr id="20" name="TextBox 19"/>
          <p:cNvSpPr txBox="1"/>
          <p:nvPr/>
        </p:nvSpPr>
        <p:spPr>
          <a:xfrm rot="21420000">
            <a:off x="5341906" y="1214518"/>
            <a:ext cx="3599361" cy="338554"/>
          </a:xfrm>
          <a:prstGeom prst="rect">
            <a:avLst/>
          </a:prstGeom>
          <a:noFill/>
        </p:spPr>
        <p:txBody>
          <a:bodyPr wrap="square" rtlCol="0">
            <a:spAutoFit/>
          </a:bodyPr>
          <a:lstStyle/>
          <a:p>
            <a:r>
              <a:rPr lang="en-US" sz="1600" dirty="0" smtClean="0">
                <a:solidFill>
                  <a:schemeClr val="bg1"/>
                </a:solidFill>
              </a:rPr>
              <a:t>Heb. 5:8-9; 1 Pt. 4:17-18; 2 Thess. 1:8-9</a:t>
            </a:r>
            <a:endParaRPr lang="en-US" sz="1600" dirty="0">
              <a:solidFill>
                <a:schemeClr val="bg1"/>
              </a:solidFill>
            </a:endParaRPr>
          </a:p>
        </p:txBody>
      </p:sp>
      <p:sp>
        <p:nvSpPr>
          <p:cNvPr id="21" name="TextBox 20"/>
          <p:cNvSpPr txBox="1"/>
          <p:nvPr/>
        </p:nvSpPr>
        <p:spPr>
          <a:xfrm>
            <a:off x="1743258" y="1968264"/>
            <a:ext cx="3917190" cy="369332"/>
          </a:xfrm>
          <a:prstGeom prst="rect">
            <a:avLst/>
          </a:prstGeom>
          <a:noFill/>
        </p:spPr>
        <p:txBody>
          <a:bodyPr wrap="square" rtlCol="0">
            <a:spAutoFit/>
          </a:bodyPr>
          <a:lstStyle/>
          <a:p>
            <a:r>
              <a:rPr lang="en-US" dirty="0" smtClean="0">
                <a:solidFill>
                  <a:schemeClr val="accent6"/>
                </a:solidFill>
              </a:rPr>
              <a:t>- INVITED TO COME TO CHRIST.</a:t>
            </a:r>
            <a:endParaRPr lang="en-US" dirty="0">
              <a:solidFill>
                <a:schemeClr val="accent6"/>
              </a:solidFill>
            </a:endParaRPr>
          </a:p>
        </p:txBody>
      </p:sp>
      <p:sp>
        <p:nvSpPr>
          <p:cNvPr id="22" name="TextBox 21"/>
          <p:cNvSpPr txBox="1"/>
          <p:nvPr/>
        </p:nvSpPr>
        <p:spPr>
          <a:xfrm>
            <a:off x="5392239" y="1983168"/>
            <a:ext cx="3599361" cy="338554"/>
          </a:xfrm>
          <a:prstGeom prst="rect">
            <a:avLst/>
          </a:prstGeom>
          <a:noFill/>
        </p:spPr>
        <p:txBody>
          <a:bodyPr wrap="square" rtlCol="0">
            <a:spAutoFit/>
          </a:bodyPr>
          <a:lstStyle/>
          <a:p>
            <a:r>
              <a:rPr lang="en-US" sz="1600" dirty="0" smtClean="0">
                <a:solidFill>
                  <a:schemeClr val="bg1"/>
                </a:solidFill>
              </a:rPr>
              <a:t>Mt. 11:28-29; Heb. 2:9; Rev. 22:17</a:t>
            </a:r>
            <a:endParaRPr lang="en-US" sz="1600" dirty="0">
              <a:solidFill>
                <a:schemeClr val="bg1"/>
              </a:solidFill>
            </a:endParaRPr>
          </a:p>
        </p:txBody>
      </p:sp>
      <p:sp>
        <p:nvSpPr>
          <p:cNvPr id="27" name="TextBox 26"/>
          <p:cNvSpPr txBox="1"/>
          <p:nvPr/>
        </p:nvSpPr>
        <p:spPr>
          <a:xfrm rot="60000">
            <a:off x="1792464" y="2528645"/>
            <a:ext cx="3917190" cy="369332"/>
          </a:xfrm>
          <a:prstGeom prst="rect">
            <a:avLst/>
          </a:prstGeom>
          <a:noFill/>
        </p:spPr>
        <p:txBody>
          <a:bodyPr wrap="square" rtlCol="0">
            <a:spAutoFit/>
          </a:bodyPr>
          <a:lstStyle/>
          <a:p>
            <a:r>
              <a:rPr lang="en-US" dirty="0" smtClean="0">
                <a:solidFill>
                  <a:schemeClr val="accent6"/>
                </a:solidFill>
              </a:rPr>
              <a:t>- SPIRITUAL BLESSINGS IN CHRIST.</a:t>
            </a:r>
            <a:endParaRPr lang="en-US" dirty="0">
              <a:solidFill>
                <a:schemeClr val="accent6"/>
              </a:solidFill>
            </a:endParaRPr>
          </a:p>
        </p:txBody>
      </p:sp>
      <p:sp>
        <p:nvSpPr>
          <p:cNvPr id="28" name="TextBox 27"/>
          <p:cNvSpPr txBox="1"/>
          <p:nvPr/>
        </p:nvSpPr>
        <p:spPr>
          <a:xfrm rot="60000">
            <a:off x="5457828" y="2621390"/>
            <a:ext cx="3599361" cy="338554"/>
          </a:xfrm>
          <a:prstGeom prst="rect">
            <a:avLst/>
          </a:prstGeom>
          <a:noFill/>
        </p:spPr>
        <p:txBody>
          <a:bodyPr wrap="square" rtlCol="0">
            <a:spAutoFit/>
          </a:bodyPr>
          <a:lstStyle/>
          <a:p>
            <a:r>
              <a:rPr lang="en-US" sz="1600" dirty="0" smtClean="0">
                <a:solidFill>
                  <a:schemeClr val="bg1"/>
                </a:solidFill>
              </a:rPr>
              <a:t>Eph. 1:3; Gal. 3:26-27</a:t>
            </a:r>
            <a:endParaRPr lang="en-US" sz="1600" dirty="0">
              <a:solidFill>
                <a:schemeClr val="bg1"/>
              </a:solidFill>
            </a:endParaRPr>
          </a:p>
        </p:txBody>
      </p:sp>
      <p:sp>
        <p:nvSpPr>
          <p:cNvPr id="29" name="TextBox 28"/>
          <p:cNvSpPr txBox="1"/>
          <p:nvPr/>
        </p:nvSpPr>
        <p:spPr>
          <a:xfrm rot="180000">
            <a:off x="1692021" y="3209785"/>
            <a:ext cx="3917190" cy="369332"/>
          </a:xfrm>
          <a:prstGeom prst="rect">
            <a:avLst/>
          </a:prstGeom>
          <a:noFill/>
        </p:spPr>
        <p:txBody>
          <a:bodyPr wrap="square" rtlCol="0">
            <a:spAutoFit/>
          </a:bodyPr>
          <a:lstStyle/>
          <a:p>
            <a:r>
              <a:rPr lang="en-US" dirty="0" smtClean="0">
                <a:solidFill>
                  <a:schemeClr val="accent6"/>
                </a:solidFill>
              </a:rPr>
              <a:t>- THINGS COMMANDED ESSENTIAL.</a:t>
            </a:r>
            <a:endParaRPr lang="en-US" dirty="0">
              <a:solidFill>
                <a:schemeClr val="accent6"/>
              </a:solidFill>
            </a:endParaRPr>
          </a:p>
        </p:txBody>
      </p:sp>
      <p:sp>
        <p:nvSpPr>
          <p:cNvPr id="30" name="TextBox 29"/>
          <p:cNvSpPr txBox="1"/>
          <p:nvPr/>
        </p:nvSpPr>
        <p:spPr>
          <a:xfrm rot="180000">
            <a:off x="5493839" y="3421148"/>
            <a:ext cx="3599361" cy="338554"/>
          </a:xfrm>
          <a:prstGeom prst="rect">
            <a:avLst/>
          </a:prstGeom>
          <a:noFill/>
        </p:spPr>
        <p:txBody>
          <a:bodyPr wrap="square" rtlCol="0">
            <a:spAutoFit/>
          </a:bodyPr>
          <a:lstStyle/>
          <a:p>
            <a:r>
              <a:rPr lang="en-US" sz="1600" dirty="0" smtClean="0">
                <a:solidFill>
                  <a:schemeClr val="bg1"/>
                </a:solidFill>
              </a:rPr>
              <a:t>Mt. 28:18-20; Psa. 119:172; 1 Jn. 2:3-4</a:t>
            </a:r>
            <a:endParaRPr lang="en-US" sz="1600" dirty="0">
              <a:solidFill>
                <a:schemeClr val="bg1"/>
              </a:solidFill>
            </a:endParaRPr>
          </a:p>
        </p:txBody>
      </p:sp>
      <p:sp>
        <p:nvSpPr>
          <p:cNvPr id="31" name="TextBox 30"/>
          <p:cNvSpPr txBox="1"/>
          <p:nvPr/>
        </p:nvSpPr>
        <p:spPr>
          <a:xfrm rot="300000">
            <a:off x="1565972" y="3834745"/>
            <a:ext cx="3917190" cy="369332"/>
          </a:xfrm>
          <a:prstGeom prst="rect">
            <a:avLst/>
          </a:prstGeom>
          <a:noFill/>
        </p:spPr>
        <p:txBody>
          <a:bodyPr wrap="square" rtlCol="0">
            <a:spAutoFit/>
          </a:bodyPr>
          <a:lstStyle/>
          <a:p>
            <a:r>
              <a:rPr lang="en-US" dirty="0" smtClean="0">
                <a:solidFill>
                  <a:schemeClr val="accent6"/>
                </a:solidFill>
              </a:rPr>
              <a:t>- IN ONE BODY – THE CHURCH.</a:t>
            </a:r>
            <a:endParaRPr lang="en-US" dirty="0">
              <a:solidFill>
                <a:schemeClr val="accent6"/>
              </a:solidFill>
            </a:endParaRPr>
          </a:p>
        </p:txBody>
      </p:sp>
      <p:sp>
        <p:nvSpPr>
          <p:cNvPr id="32" name="TextBox 31"/>
          <p:cNvSpPr txBox="1"/>
          <p:nvPr/>
        </p:nvSpPr>
        <p:spPr>
          <a:xfrm rot="300000">
            <a:off x="5384333" y="4176455"/>
            <a:ext cx="3599361" cy="338554"/>
          </a:xfrm>
          <a:prstGeom prst="rect">
            <a:avLst/>
          </a:prstGeom>
          <a:noFill/>
        </p:spPr>
        <p:txBody>
          <a:bodyPr wrap="square" rtlCol="0">
            <a:spAutoFit/>
          </a:bodyPr>
          <a:lstStyle/>
          <a:p>
            <a:r>
              <a:rPr lang="en-US" sz="1600" dirty="0" smtClean="0">
                <a:solidFill>
                  <a:schemeClr val="bg1"/>
                </a:solidFill>
              </a:rPr>
              <a:t>1 Cor. 12:13; Eph. 2:16; 4:4; Col. 1:18</a:t>
            </a:r>
            <a:endParaRPr lang="en-US" sz="1600" dirty="0">
              <a:solidFill>
                <a:schemeClr val="bg1"/>
              </a:solidFill>
            </a:endParaRPr>
          </a:p>
        </p:txBody>
      </p:sp>
      <p:sp>
        <p:nvSpPr>
          <p:cNvPr id="36" name="TextBox 35"/>
          <p:cNvSpPr txBox="1"/>
          <p:nvPr/>
        </p:nvSpPr>
        <p:spPr>
          <a:xfrm rot="21300000">
            <a:off x="5189506" y="434718"/>
            <a:ext cx="3599361" cy="338554"/>
          </a:xfrm>
          <a:prstGeom prst="rect">
            <a:avLst/>
          </a:prstGeom>
          <a:noFill/>
        </p:spPr>
        <p:txBody>
          <a:bodyPr wrap="square" rtlCol="0">
            <a:spAutoFit/>
          </a:bodyPr>
          <a:lstStyle/>
          <a:p>
            <a:r>
              <a:rPr lang="en-US" sz="1600" dirty="0" smtClean="0">
                <a:solidFill>
                  <a:schemeClr val="bg1"/>
                </a:solidFill>
              </a:rPr>
              <a:t>2 Cor. 5:10-11; Rom. 14:10-12; Mt. 12:36</a:t>
            </a:r>
            <a:endParaRPr lang="en-US" sz="1600" dirty="0">
              <a:solidFill>
                <a:schemeClr val="bg1"/>
              </a:solidFill>
            </a:endParaRPr>
          </a:p>
        </p:txBody>
      </p:sp>
    </p:spTree>
  </p:cSld>
  <p:clrMapOvr>
    <a:masterClrMapping/>
  </p:clrMapOvr>
  <p:transition>
    <p:fade/>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 name="Chord 32"/>
          <p:cNvSpPr/>
          <p:nvPr/>
        </p:nvSpPr>
        <p:spPr>
          <a:xfrm flipH="1">
            <a:off x="-2100261" y="2"/>
            <a:ext cx="3779840" cy="5140328"/>
          </a:xfrm>
          <a:prstGeom prst="chord">
            <a:avLst>
              <a:gd name="adj1" fmla="val 5412151"/>
              <a:gd name="adj2" fmla="val 16200000"/>
            </a:avLst>
          </a:prstGeom>
          <a:gradFill flip="none" rotWithShape="1">
            <a:gsLst>
              <a:gs pos="99000">
                <a:srgbClr val="FF6600"/>
              </a:gs>
              <a:gs pos="1000">
                <a:srgbClr val="FFFF00"/>
              </a:gs>
            </a:gsLst>
            <a:lin ang="0" scaled="1"/>
            <a:tileRect/>
          </a:gra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 name="TextBox 3"/>
          <p:cNvSpPr txBox="1"/>
          <p:nvPr/>
        </p:nvSpPr>
        <p:spPr>
          <a:xfrm>
            <a:off x="-228600" y="243681"/>
            <a:ext cx="1447800" cy="4524315"/>
          </a:xfrm>
          <a:prstGeom prst="rect">
            <a:avLst/>
          </a:prstGeom>
          <a:noFill/>
          <a:ln>
            <a:noFill/>
          </a:ln>
        </p:spPr>
        <p:txBody>
          <a:bodyPr wrap="square" rtlCol="0">
            <a:spAutoFit/>
          </a:bodyPr>
          <a:lstStyle/>
          <a:p>
            <a:pPr algn="ctr"/>
            <a:r>
              <a:rPr lang="en-US" sz="9600" b="1" dirty="0" smtClean="0"/>
              <a:t>A</a:t>
            </a:r>
          </a:p>
          <a:p>
            <a:pPr algn="ctr"/>
            <a:r>
              <a:rPr lang="en-US" sz="9600" b="1" dirty="0" smtClean="0"/>
              <a:t>L</a:t>
            </a:r>
          </a:p>
          <a:p>
            <a:pPr algn="ctr"/>
            <a:r>
              <a:rPr lang="en-US" sz="9600" b="1" dirty="0" smtClean="0"/>
              <a:t>L</a:t>
            </a:r>
            <a:endParaRPr lang="en-US" sz="9600" b="1" dirty="0"/>
          </a:p>
        </p:txBody>
      </p:sp>
      <p:sp>
        <p:nvSpPr>
          <p:cNvPr id="5" name="Block Arc 4"/>
          <p:cNvSpPr/>
          <p:nvPr/>
        </p:nvSpPr>
        <p:spPr>
          <a:xfrm rot="5400000">
            <a:off x="-2605881" y="853283"/>
            <a:ext cx="5211763" cy="3505201"/>
          </a:xfrm>
          <a:prstGeom prst="blockArc">
            <a:avLst>
              <a:gd name="adj1" fmla="val 10789278"/>
              <a:gd name="adj2" fmla="val 11317"/>
              <a:gd name="adj3" fmla="val 4117"/>
            </a:avLst>
          </a:prstGeom>
          <a:solidFill>
            <a:srgbClr val="FFFF00"/>
          </a:solidFill>
          <a:ln>
            <a:solidFill>
              <a:srgbClr val="FF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tx1"/>
              </a:solidFill>
            </a:endParaRPr>
          </a:p>
        </p:txBody>
      </p:sp>
      <p:cxnSp>
        <p:nvCxnSpPr>
          <p:cNvPr id="7" name="Straight Connector 6"/>
          <p:cNvCxnSpPr/>
          <p:nvPr/>
        </p:nvCxnSpPr>
        <p:spPr>
          <a:xfrm flipV="1">
            <a:off x="1295400" y="0"/>
            <a:ext cx="5257800" cy="792161"/>
          </a:xfrm>
          <a:prstGeom prst="line">
            <a:avLst/>
          </a:prstGeom>
          <a:ln>
            <a:solidFill>
              <a:srgbClr val="FFFF00"/>
            </a:solidFill>
          </a:ln>
        </p:spPr>
        <p:style>
          <a:lnRef idx="2">
            <a:schemeClr val="accent1"/>
          </a:lnRef>
          <a:fillRef idx="0">
            <a:schemeClr val="accent1"/>
          </a:fillRef>
          <a:effectRef idx="1">
            <a:schemeClr val="accent1"/>
          </a:effectRef>
          <a:fontRef idx="minor">
            <a:schemeClr val="tx1"/>
          </a:fontRef>
        </p:style>
      </p:cxnSp>
      <p:cxnSp>
        <p:nvCxnSpPr>
          <p:cNvPr id="8" name="Straight Connector 7"/>
          <p:cNvCxnSpPr/>
          <p:nvPr/>
        </p:nvCxnSpPr>
        <p:spPr>
          <a:xfrm flipV="1">
            <a:off x="1676400" y="1462881"/>
            <a:ext cx="7391400" cy="304800"/>
          </a:xfrm>
          <a:prstGeom prst="line">
            <a:avLst/>
          </a:prstGeom>
          <a:ln>
            <a:solidFill>
              <a:srgbClr val="FFFF00"/>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V="1">
            <a:off x="1524000" y="548481"/>
            <a:ext cx="7527924" cy="700880"/>
          </a:xfrm>
          <a:prstGeom prst="line">
            <a:avLst/>
          </a:prstGeom>
          <a:ln>
            <a:solidFill>
              <a:srgbClr val="FFFF00"/>
            </a:solidFill>
          </a:ln>
        </p:spPr>
        <p:style>
          <a:lnRef idx="2">
            <a:schemeClr val="accent1"/>
          </a:lnRef>
          <a:fillRef idx="0">
            <a:schemeClr val="accent1"/>
          </a:fillRef>
          <a:effectRef idx="1">
            <a:schemeClr val="accent1"/>
          </a:effectRef>
          <a:fontRef idx="minor">
            <a:schemeClr val="tx1"/>
          </a:fontRef>
        </p:style>
      </p:cxnSp>
      <p:cxnSp>
        <p:nvCxnSpPr>
          <p:cNvPr id="14" name="Straight Connector 13"/>
          <p:cNvCxnSpPr/>
          <p:nvPr/>
        </p:nvCxnSpPr>
        <p:spPr>
          <a:xfrm>
            <a:off x="1752600" y="2301081"/>
            <a:ext cx="7391400" cy="1588"/>
          </a:xfrm>
          <a:prstGeom prst="line">
            <a:avLst/>
          </a:prstGeom>
          <a:ln>
            <a:solidFill>
              <a:srgbClr val="FFFF00"/>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a:off x="1187448" y="4572001"/>
            <a:ext cx="4679952" cy="639762"/>
          </a:xfrm>
          <a:prstGeom prst="line">
            <a:avLst/>
          </a:prstGeom>
          <a:ln>
            <a:solidFill>
              <a:srgbClr val="FFFF00"/>
            </a:solidFill>
          </a:ln>
        </p:spPr>
        <p:style>
          <a:lnRef idx="2">
            <a:schemeClr val="accent1"/>
          </a:lnRef>
          <a:fillRef idx="0">
            <a:schemeClr val="accent1"/>
          </a:fillRef>
          <a:effectRef idx="1">
            <a:schemeClr val="accent1"/>
          </a:effectRef>
          <a:fontRef idx="minor">
            <a:schemeClr val="tx1"/>
          </a:fontRef>
        </p:style>
      </p:cxnSp>
      <p:cxnSp>
        <p:nvCxnSpPr>
          <p:cNvPr id="24" name="Straight Connector 23"/>
          <p:cNvCxnSpPr/>
          <p:nvPr/>
        </p:nvCxnSpPr>
        <p:spPr>
          <a:xfrm>
            <a:off x="1679580" y="3444081"/>
            <a:ext cx="7472358" cy="381000"/>
          </a:xfrm>
          <a:prstGeom prst="line">
            <a:avLst/>
          </a:prstGeom>
          <a:ln>
            <a:solidFill>
              <a:srgbClr val="FFFF00"/>
            </a:solidFill>
          </a:ln>
        </p:spPr>
        <p:style>
          <a:lnRef idx="2">
            <a:schemeClr val="accent1"/>
          </a:lnRef>
          <a:fillRef idx="0">
            <a:schemeClr val="accent1"/>
          </a:fillRef>
          <a:effectRef idx="1">
            <a:schemeClr val="accent1"/>
          </a:effectRef>
          <a:fontRef idx="minor">
            <a:schemeClr val="tx1"/>
          </a:fontRef>
        </p:style>
      </p:cxnSp>
      <p:cxnSp>
        <p:nvCxnSpPr>
          <p:cNvPr id="25" name="Straight Connector 24"/>
          <p:cNvCxnSpPr/>
          <p:nvPr/>
        </p:nvCxnSpPr>
        <p:spPr>
          <a:xfrm>
            <a:off x="1511304" y="3977481"/>
            <a:ext cx="7688262" cy="700880"/>
          </a:xfrm>
          <a:prstGeom prst="line">
            <a:avLst/>
          </a:prstGeom>
          <a:ln>
            <a:solidFill>
              <a:srgbClr val="FFFF00"/>
            </a:solidFill>
          </a:ln>
        </p:spPr>
        <p:style>
          <a:lnRef idx="2">
            <a:schemeClr val="accent1"/>
          </a:lnRef>
          <a:fillRef idx="0">
            <a:schemeClr val="accent1"/>
          </a:fillRef>
          <a:effectRef idx="1">
            <a:schemeClr val="accent1"/>
          </a:effectRef>
          <a:fontRef idx="minor">
            <a:schemeClr val="tx1"/>
          </a:fontRef>
        </p:style>
      </p:cxnSp>
      <p:cxnSp>
        <p:nvCxnSpPr>
          <p:cNvPr id="26" name="Straight Connector 25"/>
          <p:cNvCxnSpPr/>
          <p:nvPr/>
        </p:nvCxnSpPr>
        <p:spPr>
          <a:xfrm>
            <a:off x="1752600" y="2834481"/>
            <a:ext cx="7359648" cy="167479"/>
          </a:xfrm>
          <a:prstGeom prst="line">
            <a:avLst/>
          </a:prstGeom>
          <a:ln>
            <a:solidFill>
              <a:srgbClr val="FFFF00"/>
            </a:solidFill>
          </a:ln>
        </p:spPr>
        <p:style>
          <a:lnRef idx="2">
            <a:schemeClr val="accent1"/>
          </a:lnRef>
          <a:fillRef idx="0">
            <a:schemeClr val="accent1"/>
          </a:fillRef>
          <a:effectRef idx="1">
            <a:schemeClr val="accent1"/>
          </a:effectRef>
          <a:fontRef idx="minor">
            <a:schemeClr val="tx1"/>
          </a:fontRef>
        </p:style>
      </p:cxnSp>
      <p:sp>
        <p:nvSpPr>
          <p:cNvPr id="13" name="TextBox 12"/>
          <p:cNvSpPr txBox="1"/>
          <p:nvPr/>
        </p:nvSpPr>
        <p:spPr>
          <a:xfrm rot="21090975">
            <a:off x="1295400" y="283500"/>
            <a:ext cx="2209800" cy="369332"/>
          </a:xfrm>
          <a:prstGeom prst="rect">
            <a:avLst/>
          </a:prstGeom>
          <a:noFill/>
        </p:spPr>
        <p:txBody>
          <a:bodyPr wrap="square" rtlCol="0">
            <a:spAutoFit/>
          </a:bodyPr>
          <a:lstStyle/>
          <a:p>
            <a:r>
              <a:rPr lang="en-US" dirty="0" smtClean="0">
                <a:solidFill>
                  <a:schemeClr val="accent6"/>
                </a:solidFill>
              </a:rPr>
              <a:t>- HAVE SINNED.</a:t>
            </a:r>
            <a:endParaRPr lang="en-US" dirty="0">
              <a:solidFill>
                <a:schemeClr val="accent6"/>
              </a:solidFill>
            </a:endParaRPr>
          </a:p>
        </p:txBody>
      </p:sp>
      <p:sp>
        <p:nvSpPr>
          <p:cNvPr id="16" name="TextBox 15"/>
          <p:cNvSpPr txBox="1"/>
          <p:nvPr/>
        </p:nvSpPr>
        <p:spPr>
          <a:xfrm rot="21300000">
            <a:off x="1438458" y="742293"/>
            <a:ext cx="3917190" cy="369332"/>
          </a:xfrm>
          <a:prstGeom prst="rect">
            <a:avLst/>
          </a:prstGeom>
          <a:noFill/>
        </p:spPr>
        <p:txBody>
          <a:bodyPr wrap="square" rtlCol="0">
            <a:spAutoFit/>
          </a:bodyPr>
          <a:lstStyle/>
          <a:p>
            <a:r>
              <a:rPr lang="en-US" dirty="0" smtClean="0">
                <a:solidFill>
                  <a:schemeClr val="accent6"/>
                </a:solidFill>
              </a:rPr>
              <a:t>- MUST GIVE AN ACCOUNT TO GOD.</a:t>
            </a:r>
            <a:endParaRPr lang="en-US" dirty="0">
              <a:solidFill>
                <a:schemeClr val="accent6"/>
              </a:solidFill>
            </a:endParaRPr>
          </a:p>
        </p:txBody>
      </p:sp>
      <p:sp>
        <p:nvSpPr>
          <p:cNvPr id="18" name="TextBox 17"/>
          <p:cNvSpPr txBox="1"/>
          <p:nvPr/>
        </p:nvSpPr>
        <p:spPr>
          <a:xfrm rot="21069094">
            <a:off x="2892844" y="69126"/>
            <a:ext cx="2063299" cy="338554"/>
          </a:xfrm>
          <a:prstGeom prst="rect">
            <a:avLst/>
          </a:prstGeom>
          <a:noFill/>
        </p:spPr>
        <p:txBody>
          <a:bodyPr wrap="square" rtlCol="0">
            <a:spAutoFit/>
          </a:bodyPr>
          <a:lstStyle/>
          <a:p>
            <a:r>
              <a:rPr lang="en-US" sz="1600" dirty="0" smtClean="0">
                <a:solidFill>
                  <a:schemeClr val="bg1"/>
                </a:solidFill>
              </a:rPr>
              <a:t>Rom. 3:23; Eccl. 7:20</a:t>
            </a:r>
            <a:endParaRPr lang="en-US" sz="1600" dirty="0">
              <a:solidFill>
                <a:schemeClr val="bg1"/>
              </a:solidFill>
            </a:endParaRPr>
          </a:p>
        </p:txBody>
      </p:sp>
      <p:sp>
        <p:nvSpPr>
          <p:cNvPr id="19" name="TextBox 18"/>
          <p:cNvSpPr txBox="1"/>
          <p:nvPr/>
        </p:nvSpPr>
        <p:spPr>
          <a:xfrm rot="21480000">
            <a:off x="1614672" y="1357018"/>
            <a:ext cx="3917190" cy="369332"/>
          </a:xfrm>
          <a:prstGeom prst="rect">
            <a:avLst/>
          </a:prstGeom>
          <a:noFill/>
        </p:spPr>
        <p:txBody>
          <a:bodyPr wrap="square" rtlCol="0">
            <a:spAutoFit/>
          </a:bodyPr>
          <a:lstStyle/>
          <a:p>
            <a:r>
              <a:rPr lang="en-US" dirty="0" smtClean="0">
                <a:solidFill>
                  <a:schemeClr val="accent6"/>
                </a:solidFill>
              </a:rPr>
              <a:t>- MUST OBEY THE GOSPEL OF CHRIST.</a:t>
            </a:r>
            <a:endParaRPr lang="en-US" dirty="0">
              <a:solidFill>
                <a:schemeClr val="accent6"/>
              </a:solidFill>
            </a:endParaRPr>
          </a:p>
        </p:txBody>
      </p:sp>
      <p:sp>
        <p:nvSpPr>
          <p:cNvPr id="20" name="TextBox 19"/>
          <p:cNvSpPr txBox="1"/>
          <p:nvPr/>
        </p:nvSpPr>
        <p:spPr>
          <a:xfrm rot="21420000">
            <a:off x="5341906" y="1214518"/>
            <a:ext cx="3599361" cy="338554"/>
          </a:xfrm>
          <a:prstGeom prst="rect">
            <a:avLst/>
          </a:prstGeom>
          <a:noFill/>
        </p:spPr>
        <p:txBody>
          <a:bodyPr wrap="square" rtlCol="0">
            <a:spAutoFit/>
          </a:bodyPr>
          <a:lstStyle/>
          <a:p>
            <a:r>
              <a:rPr lang="en-US" sz="1600" dirty="0" smtClean="0">
                <a:solidFill>
                  <a:schemeClr val="bg1"/>
                </a:solidFill>
              </a:rPr>
              <a:t>Heb. 5:8-9; 1 Pt. 4:17-18; 2 Thess. 1:8-9</a:t>
            </a:r>
            <a:endParaRPr lang="en-US" sz="1600" dirty="0">
              <a:solidFill>
                <a:schemeClr val="bg1"/>
              </a:solidFill>
            </a:endParaRPr>
          </a:p>
        </p:txBody>
      </p:sp>
      <p:sp>
        <p:nvSpPr>
          <p:cNvPr id="21" name="TextBox 20"/>
          <p:cNvSpPr txBox="1"/>
          <p:nvPr/>
        </p:nvSpPr>
        <p:spPr>
          <a:xfrm>
            <a:off x="1743258" y="1968264"/>
            <a:ext cx="3917190" cy="369332"/>
          </a:xfrm>
          <a:prstGeom prst="rect">
            <a:avLst/>
          </a:prstGeom>
          <a:noFill/>
        </p:spPr>
        <p:txBody>
          <a:bodyPr wrap="square" rtlCol="0">
            <a:spAutoFit/>
          </a:bodyPr>
          <a:lstStyle/>
          <a:p>
            <a:r>
              <a:rPr lang="en-US" dirty="0" smtClean="0">
                <a:solidFill>
                  <a:schemeClr val="accent6"/>
                </a:solidFill>
              </a:rPr>
              <a:t>- INVITED TO COME TO CHRIST.</a:t>
            </a:r>
            <a:endParaRPr lang="en-US" dirty="0">
              <a:solidFill>
                <a:schemeClr val="accent6"/>
              </a:solidFill>
            </a:endParaRPr>
          </a:p>
        </p:txBody>
      </p:sp>
      <p:sp>
        <p:nvSpPr>
          <p:cNvPr id="22" name="TextBox 21"/>
          <p:cNvSpPr txBox="1"/>
          <p:nvPr/>
        </p:nvSpPr>
        <p:spPr>
          <a:xfrm>
            <a:off x="5392239" y="1983168"/>
            <a:ext cx="3599361" cy="338554"/>
          </a:xfrm>
          <a:prstGeom prst="rect">
            <a:avLst/>
          </a:prstGeom>
          <a:noFill/>
        </p:spPr>
        <p:txBody>
          <a:bodyPr wrap="square" rtlCol="0">
            <a:spAutoFit/>
          </a:bodyPr>
          <a:lstStyle/>
          <a:p>
            <a:r>
              <a:rPr lang="en-US" sz="1600" dirty="0" smtClean="0">
                <a:solidFill>
                  <a:schemeClr val="bg1"/>
                </a:solidFill>
              </a:rPr>
              <a:t>Mt. 11:28-29; Heb. 2:9; Rev. 22:17</a:t>
            </a:r>
            <a:endParaRPr lang="en-US" sz="1600" dirty="0">
              <a:solidFill>
                <a:schemeClr val="bg1"/>
              </a:solidFill>
            </a:endParaRPr>
          </a:p>
        </p:txBody>
      </p:sp>
      <p:sp>
        <p:nvSpPr>
          <p:cNvPr id="27" name="TextBox 26"/>
          <p:cNvSpPr txBox="1"/>
          <p:nvPr/>
        </p:nvSpPr>
        <p:spPr>
          <a:xfrm rot="60000">
            <a:off x="1792464" y="2528645"/>
            <a:ext cx="3917190" cy="369332"/>
          </a:xfrm>
          <a:prstGeom prst="rect">
            <a:avLst/>
          </a:prstGeom>
          <a:noFill/>
        </p:spPr>
        <p:txBody>
          <a:bodyPr wrap="square" rtlCol="0">
            <a:spAutoFit/>
          </a:bodyPr>
          <a:lstStyle/>
          <a:p>
            <a:r>
              <a:rPr lang="en-US" dirty="0" smtClean="0">
                <a:solidFill>
                  <a:schemeClr val="accent6"/>
                </a:solidFill>
              </a:rPr>
              <a:t>- SPIRITUAL BLESSINGS IN CHRIST.</a:t>
            </a:r>
            <a:endParaRPr lang="en-US" dirty="0">
              <a:solidFill>
                <a:schemeClr val="accent6"/>
              </a:solidFill>
            </a:endParaRPr>
          </a:p>
        </p:txBody>
      </p:sp>
      <p:sp>
        <p:nvSpPr>
          <p:cNvPr id="28" name="TextBox 27"/>
          <p:cNvSpPr txBox="1"/>
          <p:nvPr/>
        </p:nvSpPr>
        <p:spPr>
          <a:xfrm rot="60000">
            <a:off x="5457828" y="2621390"/>
            <a:ext cx="3599361" cy="338554"/>
          </a:xfrm>
          <a:prstGeom prst="rect">
            <a:avLst/>
          </a:prstGeom>
          <a:noFill/>
        </p:spPr>
        <p:txBody>
          <a:bodyPr wrap="square" rtlCol="0">
            <a:spAutoFit/>
          </a:bodyPr>
          <a:lstStyle/>
          <a:p>
            <a:r>
              <a:rPr lang="en-US" sz="1600" dirty="0" smtClean="0">
                <a:solidFill>
                  <a:schemeClr val="bg1"/>
                </a:solidFill>
              </a:rPr>
              <a:t>Eph. 1:3; Gal. 3:26-27</a:t>
            </a:r>
            <a:endParaRPr lang="en-US" sz="1600" dirty="0">
              <a:solidFill>
                <a:schemeClr val="bg1"/>
              </a:solidFill>
            </a:endParaRPr>
          </a:p>
        </p:txBody>
      </p:sp>
      <p:sp>
        <p:nvSpPr>
          <p:cNvPr id="29" name="TextBox 28"/>
          <p:cNvSpPr txBox="1"/>
          <p:nvPr/>
        </p:nvSpPr>
        <p:spPr>
          <a:xfrm rot="180000">
            <a:off x="1692021" y="3209785"/>
            <a:ext cx="3917190" cy="369332"/>
          </a:xfrm>
          <a:prstGeom prst="rect">
            <a:avLst/>
          </a:prstGeom>
          <a:noFill/>
        </p:spPr>
        <p:txBody>
          <a:bodyPr wrap="square" rtlCol="0">
            <a:spAutoFit/>
          </a:bodyPr>
          <a:lstStyle/>
          <a:p>
            <a:r>
              <a:rPr lang="en-US" dirty="0" smtClean="0">
                <a:solidFill>
                  <a:schemeClr val="accent6"/>
                </a:solidFill>
              </a:rPr>
              <a:t>- THINGS COMMANDED ESSENTIAL.</a:t>
            </a:r>
            <a:endParaRPr lang="en-US" dirty="0">
              <a:solidFill>
                <a:schemeClr val="accent6"/>
              </a:solidFill>
            </a:endParaRPr>
          </a:p>
        </p:txBody>
      </p:sp>
      <p:sp>
        <p:nvSpPr>
          <p:cNvPr id="30" name="TextBox 29"/>
          <p:cNvSpPr txBox="1"/>
          <p:nvPr/>
        </p:nvSpPr>
        <p:spPr>
          <a:xfrm rot="180000">
            <a:off x="5493839" y="3421148"/>
            <a:ext cx="3599361" cy="338554"/>
          </a:xfrm>
          <a:prstGeom prst="rect">
            <a:avLst/>
          </a:prstGeom>
          <a:noFill/>
        </p:spPr>
        <p:txBody>
          <a:bodyPr wrap="square" rtlCol="0">
            <a:spAutoFit/>
          </a:bodyPr>
          <a:lstStyle/>
          <a:p>
            <a:r>
              <a:rPr lang="en-US" sz="1600" dirty="0" smtClean="0">
                <a:solidFill>
                  <a:schemeClr val="bg1"/>
                </a:solidFill>
              </a:rPr>
              <a:t>Mt. 28:18-20; Psa. 119:172; 1 Jn. 2:3-4</a:t>
            </a:r>
            <a:endParaRPr lang="en-US" sz="1600" dirty="0">
              <a:solidFill>
                <a:schemeClr val="bg1"/>
              </a:solidFill>
            </a:endParaRPr>
          </a:p>
        </p:txBody>
      </p:sp>
      <p:sp>
        <p:nvSpPr>
          <p:cNvPr id="31" name="TextBox 30"/>
          <p:cNvSpPr txBox="1"/>
          <p:nvPr/>
        </p:nvSpPr>
        <p:spPr>
          <a:xfrm rot="300000">
            <a:off x="1565972" y="3834745"/>
            <a:ext cx="3917190" cy="369332"/>
          </a:xfrm>
          <a:prstGeom prst="rect">
            <a:avLst/>
          </a:prstGeom>
          <a:noFill/>
        </p:spPr>
        <p:txBody>
          <a:bodyPr wrap="square" rtlCol="0">
            <a:spAutoFit/>
          </a:bodyPr>
          <a:lstStyle/>
          <a:p>
            <a:r>
              <a:rPr lang="en-US" dirty="0" smtClean="0">
                <a:solidFill>
                  <a:schemeClr val="accent6"/>
                </a:solidFill>
              </a:rPr>
              <a:t>- IN ONE BODY – THE CHURCH.</a:t>
            </a:r>
            <a:endParaRPr lang="en-US" dirty="0">
              <a:solidFill>
                <a:schemeClr val="accent6"/>
              </a:solidFill>
            </a:endParaRPr>
          </a:p>
        </p:txBody>
      </p:sp>
      <p:sp>
        <p:nvSpPr>
          <p:cNvPr id="32" name="TextBox 31"/>
          <p:cNvSpPr txBox="1"/>
          <p:nvPr/>
        </p:nvSpPr>
        <p:spPr>
          <a:xfrm rot="300000">
            <a:off x="5384333" y="4176455"/>
            <a:ext cx="3599361" cy="338554"/>
          </a:xfrm>
          <a:prstGeom prst="rect">
            <a:avLst/>
          </a:prstGeom>
          <a:noFill/>
        </p:spPr>
        <p:txBody>
          <a:bodyPr wrap="square" rtlCol="0">
            <a:spAutoFit/>
          </a:bodyPr>
          <a:lstStyle/>
          <a:p>
            <a:r>
              <a:rPr lang="en-US" sz="1600" dirty="0" smtClean="0">
                <a:solidFill>
                  <a:schemeClr val="bg1"/>
                </a:solidFill>
              </a:rPr>
              <a:t>1 Cor. 12:13; Eph. 2:16; 4:4; Col. 1:18</a:t>
            </a:r>
            <a:endParaRPr lang="en-US" sz="1600" dirty="0">
              <a:solidFill>
                <a:schemeClr val="bg1"/>
              </a:solidFill>
            </a:endParaRPr>
          </a:p>
        </p:txBody>
      </p:sp>
      <p:sp>
        <p:nvSpPr>
          <p:cNvPr id="36" name="TextBox 35"/>
          <p:cNvSpPr txBox="1"/>
          <p:nvPr/>
        </p:nvSpPr>
        <p:spPr>
          <a:xfrm rot="21300000">
            <a:off x="5189506" y="434718"/>
            <a:ext cx="3599361" cy="338554"/>
          </a:xfrm>
          <a:prstGeom prst="rect">
            <a:avLst/>
          </a:prstGeom>
          <a:noFill/>
        </p:spPr>
        <p:txBody>
          <a:bodyPr wrap="square" rtlCol="0">
            <a:spAutoFit/>
          </a:bodyPr>
          <a:lstStyle/>
          <a:p>
            <a:r>
              <a:rPr lang="en-US" sz="1600" dirty="0" smtClean="0">
                <a:solidFill>
                  <a:schemeClr val="bg1"/>
                </a:solidFill>
              </a:rPr>
              <a:t>2 Cor. 5:10-11; Rom. 14:10-12; Mt. 12:36</a:t>
            </a:r>
            <a:endParaRPr lang="en-US" sz="1600" dirty="0">
              <a:solidFill>
                <a:schemeClr val="bg1"/>
              </a:solidFill>
            </a:endParaRPr>
          </a:p>
        </p:txBody>
      </p:sp>
      <p:sp>
        <p:nvSpPr>
          <p:cNvPr id="34" name="Rounded Rectangle 33"/>
          <p:cNvSpPr/>
          <p:nvPr/>
        </p:nvSpPr>
        <p:spPr>
          <a:xfrm>
            <a:off x="2964587" y="596102"/>
            <a:ext cx="5045717" cy="2162179"/>
          </a:xfrm>
          <a:prstGeom prst="roundRect">
            <a:avLst/>
          </a:prstGeom>
          <a:solidFill>
            <a:schemeClr val="tx1"/>
          </a:solidFill>
          <a:ln>
            <a:solidFill>
              <a:srgbClr val="008000"/>
            </a:solidFill>
          </a:ln>
        </p:spPr>
        <p:style>
          <a:lnRef idx="1">
            <a:schemeClr val="accent1"/>
          </a:lnRef>
          <a:fillRef idx="3">
            <a:schemeClr val="accent1"/>
          </a:fillRef>
          <a:effectRef idx="2">
            <a:schemeClr val="accent1"/>
          </a:effectRef>
          <a:fontRef idx="minor">
            <a:schemeClr val="lt1"/>
          </a:fontRef>
        </p:style>
        <p:txBody>
          <a:bodyPr rtlCol="0" anchor="ctr"/>
          <a:lstStyle/>
          <a:p>
            <a:r>
              <a:rPr lang="en-US" sz="2000" b="1" u="sng" dirty="0" smtClean="0">
                <a:solidFill>
                  <a:schemeClr val="bg1"/>
                </a:solidFill>
              </a:rPr>
              <a:t>1 Corinthians 12:13.</a:t>
            </a:r>
            <a:endParaRPr lang="en-US" sz="2000" u="sng" dirty="0" smtClean="0">
              <a:solidFill>
                <a:schemeClr val="bg1"/>
              </a:solidFill>
            </a:endParaRPr>
          </a:p>
          <a:p>
            <a:r>
              <a:rPr lang="en-US" sz="2000" dirty="0" smtClean="0"/>
              <a:t>For by one Spirit we were all baptized into one body—whether Jews or Greeks, whether slaves or free—and have all been made to drink into one Spirit.</a:t>
            </a:r>
            <a:endParaRPr lang="en-US" sz="2000" dirty="0" smtClean="0">
              <a:solidFill>
                <a:schemeClr val="bg1"/>
              </a:solidFill>
            </a:endParaRPr>
          </a:p>
        </p:txBody>
      </p:sp>
    </p:spTree>
  </p:cSld>
  <p:clrMapOvr>
    <a:masterClrMapping/>
  </p:clrMapOvr>
  <p:transition>
    <p:fad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 name="Chord 32"/>
          <p:cNvSpPr/>
          <p:nvPr/>
        </p:nvSpPr>
        <p:spPr>
          <a:xfrm flipH="1">
            <a:off x="-2100261" y="2"/>
            <a:ext cx="3779840" cy="5140328"/>
          </a:xfrm>
          <a:prstGeom prst="chord">
            <a:avLst>
              <a:gd name="adj1" fmla="val 5412151"/>
              <a:gd name="adj2" fmla="val 16200000"/>
            </a:avLst>
          </a:prstGeom>
          <a:gradFill flip="none" rotWithShape="1">
            <a:gsLst>
              <a:gs pos="99000">
                <a:srgbClr val="FF6600"/>
              </a:gs>
              <a:gs pos="1000">
                <a:srgbClr val="FFFF00"/>
              </a:gs>
            </a:gsLst>
            <a:lin ang="0" scaled="1"/>
            <a:tileRect/>
          </a:gra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 name="TextBox 3"/>
          <p:cNvSpPr txBox="1"/>
          <p:nvPr/>
        </p:nvSpPr>
        <p:spPr>
          <a:xfrm>
            <a:off x="-228600" y="243681"/>
            <a:ext cx="1447800" cy="4524315"/>
          </a:xfrm>
          <a:prstGeom prst="rect">
            <a:avLst/>
          </a:prstGeom>
          <a:noFill/>
          <a:ln>
            <a:noFill/>
          </a:ln>
        </p:spPr>
        <p:txBody>
          <a:bodyPr wrap="square" rtlCol="0">
            <a:spAutoFit/>
          </a:bodyPr>
          <a:lstStyle/>
          <a:p>
            <a:pPr algn="ctr"/>
            <a:r>
              <a:rPr lang="en-US" sz="9600" b="1" dirty="0" smtClean="0"/>
              <a:t>A</a:t>
            </a:r>
          </a:p>
          <a:p>
            <a:pPr algn="ctr"/>
            <a:r>
              <a:rPr lang="en-US" sz="9600" b="1" dirty="0" smtClean="0"/>
              <a:t>L</a:t>
            </a:r>
          </a:p>
          <a:p>
            <a:pPr algn="ctr"/>
            <a:r>
              <a:rPr lang="en-US" sz="9600" b="1" dirty="0" smtClean="0"/>
              <a:t>L</a:t>
            </a:r>
            <a:endParaRPr lang="en-US" sz="9600" b="1" dirty="0"/>
          </a:p>
        </p:txBody>
      </p:sp>
      <p:sp>
        <p:nvSpPr>
          <p:cNvPr id="5" name="Block Arc 4"/>
          <p:cNvSpPr/>
          <p:nvPr/>
        </p:nvSpPr>
        <p:spPr>
          <a:xfrm rot="5400000">
            <a:off x="-2605881" y="853283"/>
            <a:ext cx="5211763" cy="3505201"/>
          </a:xfrm>
          <a:prstGeom prst="blockArc">
            <a:avLst>
              <a:gd name="adj1" fmla="val 10789278"/>
              <a:gd name="adj2" fmla="val 11317"/>
              <a:gd name="adj3" fmla="val 4117"/>
            </a:avLst>
          </a:prstGeom>
          <a:solidFill>
            <a:srgbClr val="FFFF00"/>
          </a:solidFill>
          <a:ln>
            <a:solidFill>
              <a:srgbClr val="FF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tx1"/>
              </a:solidFill>
            </a:endParaRPr>
          </a:p>
        </p:txBody>
      </p:sp>
      <p:sp>
        <p:nvSpPr>
          <p:cNvPr id="7" name="TextBox 6"/>
          <p:cNvSpPr txBox="1"/>
          <p:nvPr/>
        </p:nvSpPr>
        <p:spPr>
          <a:xfrm>
            <a:off x="2286000" y="3005753"/>
            <a:ext cx="5638800" cy="1200328"/>
          </a:xfrm>
          <a:prstGeom prst="rect">
            <a:avLst/>
          </a:prstGeom>
          <a:noFill/>
        </p:spPr>
        <p:txBody>
          <a:bodyPr wrap="square" rtlCol="0">
            <a:spAutoFit/>
          </a:bodyPr>
          <a:lstStyle/>
          <a:p>
            <a:pPr algn="ctr"/>
            <a:r>
              <a:rPr lang="en-US" sz="2400" dirty="0" smtClean="0">
                <a:solidFill>
                  <a:schemeClr val="bg1"/>
                </a:solidFill>
              </a:rPr>
              <a:t>Jesus said to him, “ ‘You shall love the LORD your God with all your heart, with all your soul, and with all your mind.’</a:t>
            </a:r>
            <a:endParaRPr lang="en-US" sz="2400" dirty="0">
              <a:solidFill>
                <a:schemeClr val="bg1"/>
              </a:solidFill>
            </a:endParaRPr>
          </a:p>
        </p:txBody>
      </p:sp>
      <p:sp>
        <p:nvSpPr>
          <p:cNvPr id="8" name="TextBox 7"/>
          <p:cNvSpPr txBox="1"/>
          <p:nvPr/>
        </p:nvSpPr>
        <p:spPr>
          <a:xfrm>
            <a:off x="5410200" y="4430216"/>
            <a:ext cx="3124200" cy="461665"/>
          </a:xfrm>
          <a:prstGeom prst="rect">
            <a:avLst/>
          </a:prstGeom>
          <a:noFill/>
        </p:spPr>
        <p:txBody>
          <a:bodyPr wrap="square" rtlCol="0">
            <a:spAutoFit/>
          </a:bodyPr>
          <a:lstStyle/>
          <a:p>
            <a:r>
              <a:rPr lang="en-US" sz="2400" dirty="0" smtClean="0">
                <a:solidFill>
                  <a:schemeClr val="tx2">
                    <a:lumMod val="40000"/>
                    <a:lumOff val="60000"/>
                  </a:schemeClr>
                </a:solidFill>
                <a:latin typeface="Lucida Handwriting"/>
                <a:cs typeface="Lucida Handwriting"/>
              </a:rPr>
              <a:t>Matthew 22:37.</a:t>
            </a:r>
            <a:endParaRPr lang="en-US" sz="2400" dirty="0">
              <a:solidFill>
                <a:schemeClr val="tx2">
                  <a:lumMod val="40000"/>
                  <a:lumOff val="60000"/>
                </a:schemeClr>
              </a:solidFill>
              <a:latin typeface="Lucida Handwriting"/>
              <a:cs typeface="Lucida Handwriting"/>
            </a:endParaRPr>
          </a:p>
        </p:txBody>
      </p:sp>
    </p:spTree>
  </p:cSld>
  <p:clrMapOvr>
    <a:masterClrMapping/>
  </p:clrMapOvr>
  <p:transition>
    <p:fade/>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 name="Chord 32"/>
          <p:cNvSpPr/>
          <p:nvPr/>
        </p:nvSpPr>
        <p:spPr>
          <a:xfrm flipH="1">
            <a:off x="-2100261" y="2"/>
            <a:ext cx="3779840" cy="5140328"/>
          </a:xfrm>
          <a:prstGeom prst="chord">
            <a:avLst>
              <a:gd name="adj1" fmla="val 5412151"/>
              <a:gd name="adj2" fmla="val 16200000"/>
            </a:avLst>
          </a:prstGeom>
          <a:gradFill flip="none" rotWithShape="1">
            <a:gsLst>
              <a:gs pos="99000">
                <a:srgbClr val="FF6600"/>
              </a:gs>
              <a:gs pos="1000">
                <a:srgbClr val="FFFF00"/>
              </a:gs>
            </a:gsLst>
            <a:lin ang="0" scaled="1"/>
            <a:tileRect/>
          </a:gra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 name="TextBox 3"/>
          <p:cNvSpPr txBox="1"/>
          <p:nvPr/>
        </p:nvSpPr>
        <p:spPr>
          <a:xfrm>
            <a:off x="-228600" y="243681"/>
            <a:ext cx="1447800" cy="4524315"/>
          </a:xfrm>
          <a:prstGeom prst="rect">
            <a:avLst/>
          </a:prstGeom>
          <a:noFill/>
          <a:ln>
            <a:noFill/>
          </a:ln>
        </p:spPr>
        <p:txBody>
          <a:bodyPr wrap="square" rtlCol="0">
            <a:spAutoFit/>
          </a:bodyPr>
          <a:lstStyle/>
          <a:p>
            <a:pPr algn="ctr"/>
            <a:r>
              <a:rPr lang="en-US" sz="9600" b="1" dirty="0" smtClean="0"/>
              <a:t>A</a:t>
            </a:r>
          </a:p>
          <a:p>
            <a:pPr algn="ctr"/>
            <a:r>
              <a:rPr lang="en-US" sz="9600" b="1" dirty="0" smtClean="0"/>
              <a:t>L</a:t>
            </a:r>
          </a:p>
          <a:p>
            <a:pPr algn="ctr"/>
            <a:r>
              <a:rPr lang="en-US" sz="9600" b="1" dirty="0" smtClean="0"/>
              <a:t>L</a:t>
            </a:r>
            <a:endParaRPr lang="en-US" sz="9600" b="1" dirty="0"/>
          </a:p>
        </p:txBody>
      </p:sp>
      <p:sp>
        <p:nvSpPr>
          <p:cNvPr id="5" name="Block Arc 4"/>
          <p:cNvSpPr/>
          <p:nvPr/>
        </p:nvSpPr>
        <p:spPr>
          <a:xfrm rot="5400000">
            <a:off x="-2605881" y="853283"/>
            <a:ext cx="5211763" cy="3505201"/>
          </a:xfrm>
          <a:prstGeom prst="blockArc">
            <a:avLst>
              <a:gd name="adj1" fmla="val 10789278"/>
              <a:gd name="adj2" fmla="val 11317"/>
              <a:gd name="adj3" fmla="val 4117"/>
            </a:avLst>
          </a:prstGeom>
          <a:solidFill>
            <a:srgbClr val="FFFF00"/>
          </a:solidFill>
          <a:ln>
            <a:solidFill>
              <a:srgbClr val="FF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tx1"/>
              </a:solidFill>
            </a:endParaRPr>
          </a:p>
        </p:txBody>
      </p:sp>
      <p:cxnSp>
        <p:nvCxnSpPr>
          <p:cNvPr id="7" name="Straight Connector 6"/>
          <p:cNvCxnSpPr/>
          <p:nvPr/>
        </p:nvCxnSpPr>
        <p:spPr>
          <a:xfrm flipV="1">
            <a:off x="1295400" y="0"/>
            <a:ext cx="5257800" cy="792161"/>
          </a:xfrm>
          <a:prstGeom prst="line">
            <a:avLst/>
          </a:prstGeom>
          <a:ln>
            <a:solidFill>
              <a:srgbClr val="FFFF00"/>
            </a:solidFill>
          </a:ln>
        </p:spPr>
        <p:style>
          <a:lnRef idx="2">
            <a:schemeClr val="accent1"/>
          </a:lnRef>
          <a:fillRef idx="0">
            <a:schemeClr val="accent1"/>
          </a:fillRef>
          <a:effectRef idx="1">
            <a:schemeClr val="accent1"/>
          </a:effectRef>
          <a:fontRef idx="minor">
            <a:schemeClr val="tx1"/>
          </a:fontRef>
        </p:style>
      </p:cxnSp>
      <p:cxnSp>
        <p:nvCxnSpPr>
          <p:cNvPr id="8" name="Straight Connector 7"/>
          <p:cNvCxnSpPr/>
          <p:nvPr/>
        </p:nvCxnSpPr>
        <p:spPr>
          <a:xfrm flipV="1">
            <a:off x="1676400" y="1462881"/>
            <a:ext cx="7391400" cy="304800"/>
          </a:xfrm>
          <a:prstGeom prst="line">
            <a:avLst/>
          </a:prstGeom>
          <a:ln>
            <a:solidFill>
              <a:srgbClr val="FFFF00"/>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V="1">
            <a:off x="1524000" y="548481"/>
            <a:ext cx="7527924" cy="700880"/>
          </a:xfrm>
          <a:prstGeom prst="line">
            <a:avLst/>
          </a:prstGeom>
          <a:ln>
            <a:solidFill>
              <a:srgbClr val="FFFF00"/>
            </a:solidFill>
          </a:ln>
        </p:spPr>
        <p:style>
          <a:lnRef idx="2">
            <a:schemeClr val="accent1"/>
          </a:lnRef>
          <a:fillRef idx="0">
            <a:schemeClr val="accent1"/>
          </a:fillRef>
          <a:effectRef idx="1">
            <a:schemeClr val="accent1"/>
          </a:effectRef>
          <a:fontRef idx="minor">
            <a:schemeClr val="tx1"/>
          </a:fontRef>
        </p:style>
      </p:cxnSp>
      <p:cxnSp>
        <p:nvCxnSpPr>
          <p:cNvPr id="14" name="Straight Connector 13"/>
          <p:cNvCxnSpPr/>
          <p:nvPr/>
        </p:nvCxnSpPr>
        <p:spPr>
          <a:xfrm>
            <a:off x="1752600" y="2301081"/>
            <a:ext cx="7391400" cy="1588"/>
          </a:xfrm>
          <a:prstGeom prst="line">
            <a:avLst/>
          </a:prstGeom>
          <a:ln>
            <a:solidFill>
              <a:srgbClr val="FFFF00"/>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a:off x="1187448" y="4572001"/>
            <a:ext cx="4679952" cy="639762"/>
          </a:xfrm>
          <a:prstGeom prst="line">
            <a:avLst/>
          </a:prstGeom>
          <a:ln>
            <a:solidFill>
              <a:srgbClr val="FFFF00"/>
            </a:solidFill>
          </a:ln>
        </p:spPr>
        <p:style>
          <a:lnRef idx="2">
            <a:schemeClr val="accent1"/>
          </a:lnRef>
          <a:fillRef idx="0">
            <a:schemeClr val="accent1"/>
          </a:fillRef>
          <a:effectRef idx="1">
            <a:schemeClr val="accent1"/>
          </a:effectRef>
          <a:fontRef idx="minor">
            <a:schemeClr val="tx1"/>
          </a:fontRef>
        </p:style>
      </p:cxnSp>
      <p:cxnSp>
        <p:nvCxnSpPr>
          <p:cNvPr id="24" name="Straight Connector 23"/>
          <p:cNvCxnSpPr/>
          <p:nvPr/>
        </p:nvCxnSpPr>
        <p:spPr>
          <a:xfrm>
            <a:off x="1679580" y="3444081"/>
            <a:ext cx="7472358" cy="381000"/>
          </a:xfrm>
          <a:prstGeom prst="line">
            <a:avLst/>
          </a:prstGeom>
          <a:ln>
            <a:solidFill>
              <a:srgbClr val="FFFF00"/>
            </a:solidFill>
          </a:ln>
        </p:spPr>
        <p:style>
          <a:lnRef idx="2">
            <a:schemeClr val="accent1"/>
          </a:lnRef>
          <a:fillRef idx="0">
            <a:schemeClr val="accent1"/>
          </a:fillRef>
          <a:effectRef idx="1">
            <a:schemeClr val="accent1"/>
          </a:effectRef>
          <a:fontRef idx="minor">
            <a:schemeClr val="tx1"/>
          </a:fontRef>
        </p:style>
      </p:cxnSp>
      <p:cxnSp>
        <p:nvCxnSpPr>
          <p:cNvPr id="25" name="Straight Connector 24"/>
          <p:cNvCxnSpPr/>
          <p:nvPr/>
        </p:nvCxnSpPr>
        <p:spPr>
          <a:xfrm>
            <a:off x="1511304" y="3977481"/>
            <a:ext cx="7688262" cy="700880"/>
          </a:xfrm>
          <a:prstGeom prst="line">
            <a:avLst/>
          </a:prstGeom>
          <a:ln>
            <a:solidFill>
              <a:srgbClr val="FFFF00"/>
            </a:solidFill>
          </a:ln>
        </p:spPr>
        <p:style>
          <a:lnRef idx="2">
            <a:schemeClr val="accent1"/>
          </a:lnRef>
          <a:fillRef idx="0">
            <a:schemeClr val="accent1"/>
          </a:fillRef>
          <a:effectRef idx="1">
            <a:schemeClr val="accent1"/>
          </a:effectRef>
          <a:fontRef idx="minor">
            <a:schemeClr val="tx1"/>
          </a:fontRef>
        </p:style>
      </p:cxnSp>
      <p:cxnSp>
        <p:nvCxnSpPr>
          <p:cNvPr id="26" name="Straight Connector 25"/>
          <p:cNvCxnSpPr/>
          <p:nvPr/>
        </p:nvCxnSpPr>
        <p:spPr>
          <a:xfrm>
            <a:off x="1752600" y="2834481"/>
            <a:ext cx="7359648" cy="167479"/>
          </a:xfrm>
          <a:prstGeom prst="line">
            <a:avLst/>
          </a:prstGeom>
          <a:ln>
            <a:solidFill>
              <a:srgbClr val="FFFF00"/>
            </a:solidFill>
          </a:ln>
        </p:spPr>
        <p:style>
          <a:lnRef idx="2">
            <a:schemeClr val="accent1"/>
          </a:lnRef>
          <a:fillRef idx="0">
            <a:schemeClr val="accent1"/>
          </a:fillRef>
          <a:effectRef idx="1">
            <a:schemeClr val="accent1"/>
          </a:effectRef>
          <a:fontRef idx="minor">
            <a:schemeClr val="tx1"/>
          </a:fontRef>
        </p:style>
      </p:cxnSp>
      <p:sp>
        <p:nvSpPr>
          <p:cNvPr id="13" name="TextBox 12"/>
          <p:cNvSpPr txBox="1"/>
          <p:nvPr/>
        </p:nvSpPr>
        <p:spPr>
          <a:xfrm rot="21090975">
            <a:off x="1295400" y="283500"/>
            <a:ext cx="2209800" cy="369332"/>
          </a:xfrm>
          <a:prstGeom prst="rect">
            <a:avLst/>
          </a:prstGeom>
          <a:noFill/>
        </p:spPr>
        <p:txBody>
          <a:bodyPr wrap="square" rtlCol="0">
            <a:spAutoFit/>
          </a:bodyPr>
          <a:lstStyle/>
          <a:p>
            <a:r>
              <a:rPr lang="en-US" dirty="0" smtClean="0">
                <a:solidFill>
                  <a:schemeClr val="accent6"/>
                </a:solidFill>
              </a:rPr>
              <a:t>- HAVE SINNED.</a:t>
            </a:r>
            <a:endParaRPr lang="en-US" dirty="0">
              <a:solidFill>
                <a:schemeClr val="accent6"/>
              </a:solidFill>
            </a:endParaRPr>
          </a:p>
        </p:txBody>
      </p:sp>
      <p:sp>
        <p:nvSpPr>
          <p:cNvPr id="16" name="TextBox 15"/>
          <p:cNvSpPr txBox="1"/>
          <p:nvPr/>
        </p:nvSpPr>
        <p:spPr>
          <a:xfrm rot="21300000">
            <a:off x="1438458" y="742293"/>
            <a:ext cx="3917190" cy="369332"/>
          </a:xfrm>
          <a:prstGeom prst="rect">
            <a:avLst/>
          </a:prstGeom>
          <a:noFill/>
        </p:spPr>
        <p:txBody>
          <a:bodyPr wrap="square" rtlCol="0">
            <a:spAutoFit/>
          </a:bodyPr>
          <a:lstStyle/>
          <a:p>
            <a:r>
              <a:rPr lang="en-US" dirty="0" smtClean="0">
                <a:solidFill>
                  <a:schemeClr val="accent6"/>
                </a:solidFill>
              </a:rPr>
              <a:t>- MUST GIVE AN ACCOUNT TO GOD.</a:t>
            </a:r>
            <a:endParaRPr lang="en-US" dirty="0">
              <a:solidFill>
                <a:schemeClr val="accent6"/>
              </a:solidFill>
            </a:endParaRPr>
          </a:p>
        </p:txBody>
      </p:sp>
      <p:sp>
        <p:nvSpPr>
          <p:cNvPr id="18" name="TextBox 17"/>
          <p:cNvSpPr txBox="1"/>
          <p:nvPr/>
        </p:nvSpPr>
        <p:spPr>
          <a:xfrm rot="21069094">
            <a:off x="2892844" y="69126"/>
            <a:ext cx="2063299" cy="338554"/>
          </a:xfrm>
          <a:prstGeom prst="rect">
            <a:avLst/>
          </a:prstGeom>
          <a:noFill/>
        </p:spPr>
        <p:txBody>
          <a:bodyPr wrap="square" rtlCol="0">
            <a:spAutoFit/>
          </a:bodyPr>
          <a:lstStyle/>
          <a:p>
            <a:r>
              <a:rPr lang="en-US" sz="1600" dirty="0" smtClean="0">
                <a:solidFill>
                  <a:schemeClr val="bg1"/>
                </a:solidFill>
              </a:rPr>
              <a:t>Rom. 3:23; Eccl. 7:20</a:t>
            </a:r>
            <a:endParaRPr lang="en-US" sz="1600" dirty="0">
              <a:solidFill>
                <a:schemeClr val="bg1"/>
              </a:solidFill>
            </a:endParaRPr>
          </a:p>
        </p:txBody>
      </p:sp>
      <p:sp>
        <p:nvSpPr>
          <p:cNvPr id="19" name="TextBox 18"/>
          <p:cNvSpPr txBox="1"/>
          <p:nvPr/>
        </p:nvSpPr>
        <p:spPr>
          <a:xfrm rot="21480000">
            <a:off x="1614672" y="1357018"/>
            <a:ext cx="3917190" cy="369332"/>
          </a:xfrm>
          <a:prstGeom prst="rect">
            <a:avLst/>
          </a:prstGeom>
          <a:noFill/>
        </p:spPr>
        <p:txBody>
          <a:bodyPr wrap="square" rtlCol="0">
            <a:spAutoFit/>
          </a:bodyPr>
          <a:lstStyle/>
          <a:p>
            <a:r>
              <a:rPr lang="en-US" dirty="0" smtClean="0">
                <a:solidFill>
                  <a:schemeClr val="accent6"/>
                </a:solidFill>
              </a:rPr>
              <a:t>- MUST OBEY THE GOSPEL OF CHRIST.</a:t>
            </a:r>
            <a:endParaRPr lang="en-US" dirty="0">
              <a:solidFill>
                <a:schemeClr val="accent6"/>
              </a:solidFill>
            </a:endParaRPr>
          </a:p>
        </p:txBody>
      </p:sp>
      <p:sp>
        <p:nvSpPr>
          <p:cNvPr id="20" name="TextBox 19"/>
          <p:cNvSpPr txBox="1"/>
          <p:nvPr/>
        </p:nvSpPr>
        <p:spPr>
          <a:xfrm rot="21420000">
            <a:off x="5341906" y="1214518"/>
            <a:ext cx="3599361" cy="338554"/>
          </a:xfrm>
          <a:prstGeom prst="rect">
            <a:avLst/>
          </a:prstGeom>
          <a:noFill/>
        </p:spPr>
        <p:txBody>
          <a:bodyPr wrap="square" rtlCol="0">
            <a:spAutoFit/>
          </a:bodyPr>
          <a:lstStyle/>
          <a:p>
            <a:r>
              <a:rPr lang="en-US" sz="1600" dirty="0" smtClean="0">
                <a:solidFill>
                  <a:schemeClr val="bg1"/>
                </a:solidFill>
              </a:rPr>
              <a:t>Heb. 5:8-9; 1 Pt. 4:17-18; 2 Thess. 1:8-9</a:t>
            </a:r>
            <a:endParaRPr lang="en-US" sz="1600" dirty="0">
              <a:solidFill>
                <a:schemeClr val="bg1"/>
              </a:solidFill>
            </a:endParaRPr>
          </a:p>
        </p:txBody>
      </p:sp>
      <p:sp>
        <p:nvSpPr>
          <p:cNvPr id="21" name="TextBox 20"/>
          <p:cNvSpPr txBox="1"/>
          <p:nvPr/>
        </p:nvSpPr>
        <p:spPr>
          <a:xfrm>
            <a:off x="1743258" y="1968264"/>
            <a:ext cx="3917190" cy="369332"/>
          </a:xfrm>
          <a:prstGeom prst="rect">
            <a:avLst/>
          </a:prstGeom>
          <a:noFill/>
        </p:spPr>
        <p:txBody>
          <a:bodyPr wrap="square" rtlCol="0">
            <a:spAutoFit/>
          </a:bodyPr>
          <a:lstStyle/>
          <a:p>
            <a:r>
              <a:rPr lang="en-US" dirty="0" smtClean="0">
                <a:solidFill>
                  <a:schemeClr val="accent6"/>
                </a:solidFill>
              </a:rPr>
              <a:t>- INVITED TO COME TO CHRIST.</a:t>
            </a:r>
            <a:endParaRPr lang="en-US" dirty="0">
              <a:solidFill>
                <a:schemeClr val="accent6"/>
              </a:solidFill>
            </a:endParaRPr>
          </a:p>
        </p:txBody>
      </p:sp>
      <p:sp>
        <p:nvSpPr>
          <p:cNvPr id="22" name="TextBox 21"/>
          <p:cNvSpPr txBox="1"/>
          <p:nvPr/>
        </p:nvSpPr>
        <p:spPr>
          <a:xfrm>
            <a:off x="5392239" y="1983168"/>
            <a:ext cx="3599361" cy="338554"/>
          </a:xfrm>
          <a:prstGeom prst="rect">
            <a:avLst/>
          </a:prstGeom>
          <a:noFill/>
        </p:spPr>
        <p:txBody>
          <a:bodyPr wrap="square" rtlCol="0">
            <a:spAutoFit/>
          </a:bodyPr>
          <a:lstStyle/>
          <a:p>
            <a:r>
              <a:rPr lang="en-US" sz="1600" dirty="0" smtClean="0">
                <a:solidFill>
                  <a:schemeClr val="bg1"/>
                </a:solidFill>
              </a:rPr>
              <a:t>Mt. 11:28-29; Heb. 2:9; Rev. 22:17</a:t>
            </a:r>
            <a:endParaRPr lang="en-US" sz="1600" dirty="0">
              <a:solidFill>
                <a:schemeClr val="bg1"/>
              </a:solidFill>
            </a:endParaRPr>
          </a:p>
        </p:txBody>
      </p:sp>
      <p:sp>
        <p:nvSpPr>
          <p:cNvPr id="27" name="TextBox 26"/>
          <p:cNvSpPr txBox="1"/>
          <p:nvPr/>
        </p:nvSpPr>
        <p:spPr>
          <a:xfrm rot="60000">
            <a:off x="1792464" y="2528645"/>
            <a:ext cx="3917190" cy="369332"/>
          </a:xfrm>
          <a:prstGeom prst="rect">
            <a:avLst/>
          </a:prstGeom>
          <a:noFill/>
        </p:spPr>
        <p:txBody>
          <a:bodyPr wrap="square" rtlCol="0">
            <a:spAutoFit/>
          </a:bodyPr>
          <a:lstStyle/>
          <a:p>
            <a:r>
              <a:rPr lang="en-US" dirty="0" smtClean="0">
                <a:solidFill>
                  <a:schemeClr val="accent6"/>
                </a:solidFill>
              </a:rPr>
              <a:t>- SPIRITUAL BLESSINGS IN CHRIST.</a:t>
            </a:r>
            <a:endParaRPr lang="en-US" dirty="0">
              <a:solidFill>
                <a:schemeClr val="accent6"/>
              </a:solidFill>
            </a:endParaRPr>
          </a:p>
        </p:txBody>
      </p:sp>
      <p:sp>
        <p:nvSpPr>
          <p:cNvPr id="28" name="TextBox 27"/>
          <p:cNvSpPr txBox="1"/>
          <p:nvPr/>
        </p:nvSpPr>
        <p:spPr>
          <a:xfrm rot="60000">
            <a:off x="5457828" y="2621390"/>
            <a:ext cx="3599361" cy="338554"/>
          </a:xfrm>
          <a:prstGeom prst="rect">
            <a:avLst/>
          </a:prstGeom>
          <a:noFill/>
        </p:spPr>
        <p:txBody>
          <a:bodyPr wrap="square" rtlCol="0">
            <a:spAutoFit/>
          </a:bodyPr>
          <a:lstStyle/>
          <a:p>
            <a:r>
              <a:rPr lang="en-US" sz="1600" dirty="0" smtClean="0">
                <a:solidFill>
                  <a:schemeClr val="bg1"/>
                </a:solidFill>
              </a:rPr>
              <a:t>Eph. 1:3; Gal. 3:26-27</a:t>
            </a:r>
            <a:endParaRPr lang="en-US" sz="1600" dirty="0">
              <a:solidFill>
                <a:schemeClr val="bg1"/>
              </a:solidFill>
            </a:endParaRPr>
          </a:p>
        </p:txBody>
      </p:sp>
      <p:sp>
        <p:nvSpPr>
          <p:cNvPr id="29" name="TextBox 28"/>
          <p:cNvSpPr txBox="1"/>
          <p:nvPr/>
        </p:nvSpPr>
        <p:spPr>
          <a:xfrm rot="180000">
            <a:off x="1692021" y="3209785"/>
            <a:ext cx="3917190" cy="369332"/>
          </a:xfrm>
          <a:prstGeom prst="rect">
            <a:avLst/>
          </a:prstGeom>
          <a:noFill/>
        </p:spPr>
        <p:txBody>
          <a:bodyPr wrap="square" rtlCol="0">
            <a:spAutoFit/>
          </a:bodyPr>
          <a:lstStyle/>
          <a:p>
            <a:r>
              <a:rPr lang="en-US" dirty="0" smtClean="0">
                <a:solidFill>
                  <a:schemeClr val="accent6"/>
                </a:solidFill>
              </a:rPr>
              <a:t>- THINGS COMMANDED ESSENTIAL.</a:t>
            </a:r>
            <a:endParaRPr lang="en-US" dirty="0">
              <a:solidFill>
                <a:schemeClr val="accent6"/>
              </a:solidFill>
            </a:endParaRPr>
          </a:p>
        </p:txBody>
      </p:sp>
      <p:sp>
        <p:nvSpPr>
          <p:cNvPr id="30" name="TextBox 29"/>
          <p:cNvSpPr txBox="1"/>
          <p:nvPr/>
        </p:nvSpPr>
        <p:spPr>
          <a:xfrm rot="180000">
            <a:off x="5493839" y="3421148"/>
            <a:ext cx="3599361" cy="338554"/>
          </a:xfrm>
          <a:prstGeom prst="rect">
            <a:avLst/>
          </a:prstGeom>
          <a:noFill/>
        </p:spPr>
        <p:txBody>
          <a:bodyPr wrap="square" rtlCol="0">
            <a:spAutoFit/>
          </a:bodyPr>
          <a:lstStyle/>
          <a:p>
            <a:r>
              <a:rPr lang="en-US" sz="1600" dirty="0" smtClean="0">
                <a:solidFill>
                  <a:schemeClr val="bg1"/>
                </a:solidFill>
              </a:rPr>
              <a:t>Mt. 28:18-20; Psa. 119:172; 1 Jn. 2:3-4</a:t>
            </a:r>
            <a:endParaRPr lang="en-US" sz="1600" dirty="0">
              <a:solidFill>
                <a:schemeClr val="bg1"/>
              </a:solidFill>
            </a:endParaRPr>
          </a:p>
        </p:txBody>
      </p:sp>
      <p:sp>
        <p:nvSpPr>
          <p:cNvPr id="31" name="TextBox 30"/>
          <p:cNvSpPr txBox="1"/>
          <p:nvPr/>
        </p:nvSpPr>
        <p:spPr>
          <a:xfrm rot="300000">
            <a:off x="1565972" y="3834745"/>
            <a:ext cx="3917190" cy="369332"/>
          </a:xfrm>
          <a:prstGeom prst="rect">
            <a:avLst/>
          </a:prstGeom>
          <a:noFill/>
        </p:spPr>
        <p:txBody>
          <a:bodyPr wrap="square" rtlCol="0">
            <a:spAutoFit/>
          </a:bodyPr>
          <a:lstStyle/>
          <a:p>
            <a:r>
              <a:rPr lang="en-US" dirty="0" smtClean="0">
                <a:solidFill>
                  <a:schemeClr val="accent6"/>
                </a:solidFill>
              </a:rPr>
              <a:t>- IN ONE BODY – THE CHURCH.</a:t>
            </a:r>
            <a:endParaRPr lang="en-US" dirty="0">
              <a:solidFill>
                <a:schemeClr val="accent6"/>
              </a:solidFill>
            </a:endParaRPr>
          </a:p>
        </p:txBody>
      </p:sp>
      <p:sp>
        <p:nvSpPr>
          <p:cNvPr id="32" name="TextBox 31"/>
          <p:cNvSpPr txBox="1"/>
          <p:nvPr/>
        </p:nvSpPr>
        <p:spPr>
          <a:xfrm rot="300000">
            <a:off x="5384333" y="4176455"/>
            <a:ext cx="3599361" cy="338554"/>
          </a:xfrm>
          <a:prstGeom prst="rect">
            <a:avLst/>
          </a:prstGeom>
          <a:noFill/>
        </p:spPr>
        <p:txBody>
          <a:bodyPr wrap="square" rtlCol="0">
            <a:spAutoFit/>
          </a:bodyPr>
          <a:lstStyle/>
          <a:p>
            <a:r>
              <a:rPr lang="en-US" sz="1600" dirty="0" smtClean="0">
                <a:solidFill>
                  <a:schemeClr val="bg1"/>
                </a:solidFill>
              </a:rPr>
              <a:t>1 Cor. 12:13; Eph. 2:16; 4:4; Col. 1:18</a:t>
            </a:r>
            <a:endParaRPr lang="en-US" sz="1600" dirty="0">
              <a:solidFill>
                <a:schemeClr val="bg1"/>
              </a:solidFill>
            </a:endParaRPr>
          </a:p>
        </p:txBody>
      </p:sp>
      <p:sp>
        <p:nvSpPr>
          <p:cNvPr id="36" name="TextBox 35"/>
          <p:cNvSpPr txBox="1"/>
          <p:nvPr/>
        </p:nvSpPr>
        <p:spPr>
          <a:xfrm rot="21300000">
            <a:off x="5189506" y="434718"/>
            <a:ext cx="3599361" cy="338554"/>
          </a:xfrm>
          <a:prstGeom prst="rect">
            <a:avLst/>
          </a:prstGeom>
          <a:noFill/>
        </p:spPr>
        <p:txBody>
          <a:bodyPr wrap="square" rtlCol="0">
            <a:spAutoFit/>
          </a:bodyPr>
          <a:lstStyle/>
          <a:p>
            <a:r>
              <a:rPr lang="en-US" sz="1600" dirty="0" smtClean="0">
                <a:solidFill>
                  <a:schemeClr val="bg1"/>
                </a:solidFill>
              </a:rPr>
              <a:t>2 Cor. 5:10-11; Rom. 14:10-12; Mt. 12:36</a:t>
            </a:r>
            <a:endParaRPr lang="en-US" sz="1600" dirty="0">
              <a:solidFill>
                <a:schemeClr val="bg1"/>
              </a:solidFill>
            </a:endParaRPr>
          </a:p>
        </p:txBody>
      </p:sp>
      <p:sp>
        <p:nvSpPr>
          <p:cNvPr id="34" name="Rounded Rectangle 33"/>
          <p:cNvSpPr/>
          <p:nvPr/>
        </p:nvSpPr>
        <p:spPr>
          <a:xfrm>
            <a:off x="2964587" y="596102"/>
            <a:ext cx="5045717" cy="2162179"/>
          </a:xfrm>
          <a:prstGeom prst="roundRect">
            <a:avLst/>
          </a:prstGeom>
          <a:solidFill>
            <a:schemeClr val="tx1"/>
          </a:solidFill>
          <a:ln>
            <a:solidFill>
              <a:srgbClr val="008000"/>
            </a:solidFill>
          </a:ln>
        </p:spPr>
        <p:style>
          <a:lnRef idx="1">
            <a:schemeClr val="accent1"/>
          </a:lnRef>
          <a:fillRef idx="3">
            <a:schemeClr val="accent1"/>
          </a:fillRef>
          <a:effectRef idx="2">
            <a:schemeClr val="accent1"/>
          </a:effectRef>
          <a:fontRef idx="minor">
            <a:schemeClr val="lt1"/>
          </a:fontRef>
        </p:style>
        <p:txBody>
          <a:bodyPr rtlCol="0" anchor="ctr"/>
          <a:lstStyle/>
          <a:p>
            <a:r>
              <a:rPr lang="en-US" sz="2000" b="1" u="sng" dirty="0" smtClean="0">
                <a:solidFill>
                  <a:schemeClr val="bg1"/>
                </a:solidFill>
              </a:rPr>
              <a:t>Ephesians 2:16.</a:t>
            </a:r>
            <a:endParaRPr lang="en-US" sz="2000" u="sng" dirty="0" smtClean="0">
              <a:solidFill>
                <a:schemeClr val="bg1"/>
              </a:solidFill>
            </a:endParaRPr>
          </a:p>
          <a:p>
            <a:r>
              <a:rPr lang="en-US" sz="2000" dirty="0" smtClean="0"/>
              <a:t>And that He might reconcile them both to God in one body through the cross, thereby putting to death the enmity.</a:t>
            </a:r>
            <a:endParaRPr lang="en-US" sz="2000" dirty="0" smtClean="0">
              <a:solidFill>
                <a:schemeClr val="bg1"/>
              </a:solidFill>
            </a:endParaRPr>
          </a:p>
        </p:txBody>
      </p:sp>
    </p:spTree>
  </p:cSld>
  <p:clrMapOvr>
    <a:masterClrMapping/>
  </p:clrMapOvr>
  <p:transition>
    <p:fade/>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 name="Chord 32"/>
          <p:cNvSpPr/>
          <p:nvPr/>
        </p:nvSpPr>
        <p:spPr>
          <a:xfrm flipH="1">
            <a:off x="-2100261" y="2"/>
            <a:ext cx="3779840" cy="5140328"/>
          </a:xfrm>
          <a:prstGeom prst="chord">
            <a:avLst>
              <a:gd name="adj1" fmla="val 5412151"/>
              <a:gd name="adj2" fmla="val 16200000"/>
            </a:avLst>
          </a:prstGeom>
          <a:gradFill flip="none" rotWithShape="1">
            <a:gsLst>
              <a:gs pos="99000">
                <a:srgbClr val="FF6600"/>
              </a:gs>
              <a:gs pos="1000">
                <a:srgbClr val="FFFF00"/>
              </a:gs>
            </a:gsLst>
            <a:lin ang="0" scaled="1"/>
            <a:tileRect/>
          </a:gra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 name="TextBox 3"/>
          <p:cNvSpPr txBox="1"/>
          <p:nvPr/>
        </p:nvSpPr>
        <p:spPr>
          <a:xfrm>
            <a:off x="-228600" y="243681"/>
            <a:ext cx="1447800" cy="4524315"/>
          </a:xfrm>
          <a:prstGeom prst="rect">
            <a:avLst/>
          </a:prstGeom>
          <a:noFill/>
          <a:ln>
            <a:noFill/>
          </a:ln>
        </p:spPr>
        <p:txBody>
          <a:bodyPr wrap="square" rtlCol="0">
            <a:spAutoFit/>
          </a:bodyPr>
          <a:lstStyle/>
          <a:p>
            <a:pPr algn="ctr"/>
            <a:r>
              <a:rPr lang="en-US" sz="9600" b="1" dirty="0" smtClean="0"/>
              <a:t>A</a:t>
            </a:r>
          </a:p>
          <a:p>
            <a:pPr algn="ctr"/>
            <a:r>
              <a:rPr lang="en-US" sz="9600" b="1" dirty="0" smtClean="0"/>
              <a:t>L</a:t>
            </a:r>
          </a:p>
          <a:p>
            <a:pPr algn="ctr"/>
            <a:r>
              <a:rPr lang="en-US" sz="9600" b="1" dirty="0" smtClean="0"/>
              <a:t>L</a:t>
            </a:r>
            <a:endParaRPr lang="en-US" sz="9600" b="1" dirty="0"/>
          </a:p>
        </p:txBody>
      </p:sp>
      <p:sp>
        <p:nvSpPr>
          <p:cNvPr id="5" name="Block Arc 4"/>
          <p:cNvSpPr/>
          <p:nvPr/>
        </p:nvSpPr>
        <p:spPr>
          <a:xfrm rot="5400000">
            <a:off x="-2605881" y="853283"/>
            <a:ext cx="5211763" cy="3505201"/>
          </a:xfrm>
          <a:prstGeom prst="blockArc">
            <a:avLst>
              <a:gd name="adj1" fmla="val 10789278"/>
              <a:gd name="adj2" fmla="val 11317"/>
              <a:gd name="adj3" fmla="val 4117"/>
            </a:avLst>
          </a:prstGeom>
          <a:solidFill>
            <a:srgbClr val="FFFF00"/>
          </a:solidFill>
          <a:ln>
            <a:solidFill>
              <a:srgbClr val="FF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tx1"/>
              </a:solidFill>
            </a:endParaRPr>
          </a:p>
        </p:txBody>
      </p:sp>
      <p:cxnSp>
        <p:nvCxnSpPr>
          <p:cNvPr id="7" name="Straight Connector 6"/>
          <p:cNvCxnSpPr/>
          <p:nvPr/>
        </p:nvCxnSpPr>
        <p:spPr>
          <a:xfrm flipV="1">
            <a:off x="1295400" y="0"/>
            <a:ext cx="5257800" cy="792161"/>
          </a:xfrm>
          <a:prstGeom prst="line">
            <a:avLst/>
          </a:prstGeom>
          <a:ln>
            <a:solidFill>
              <a:srgbClr val="FFFF00"/>
            </a:solidFill>
          </a:ln>
        </p:spPr>
        <p:style>
          <a:lnRef idx="2">
            <a:schemeClr val="accent1"/>
          </a:lnRef>
          <a:fillRef idx="0">
            <a:schemeClr val="accent1"/>
          </a:fillRef>
          <a:effectRef idx="1">
            <a:schemeClr val="accent1"/>
          </a:effectRef>
          <a:fontRef idx="minor">
            <a:schemeClr val="tx1"/>
          </a:fontRef>
        </p:style>
      </p:cxnSp>
      <p:cxnSp>
        <p:nvCxnSpPr>
          <p:cNvPr id="8" name="Straight Connector 7"/>
          <p:cNvCxnSpPr/>
          <p:nvPr/>
        </p:nvCxnSpPr>
        <p:spPr>
          <a:xfrm flipV="1">
            <a:off x="1676400" y="1462881"/>
            <a:ext cx="7391400" cy="304800"/>
          </a:xfrm>
          <a:prstGeom prst="line">
            <a:avLst/>
          </a:prstGeom>
          <a:ln>
            <a:solidFill>
              <a:srgbClr val="FFFF00"/>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V="1">
            <a:off x="1524000" y="548481"/>
            <a:ext cx="7527924" cy="700880"/>
          </a:xfrm>
          <a:prstGeom prst="line">
            <a:avLst/>
          </a:prstGeom>
          <a:ln>
            <a:solidFill>
              <a:srgbClr val="FFFF00"/>
            </a:solidFill>
          </a:ln>
        </p:spPr>
        <p:style>
          <a:lnRef idx="2">
            <a:schemeClr val="accent1"/>
          </a:lnRef>
          <a:fillRef idx="0">
            <a:schemeClr val="accent1"/>
          </a:fillRef>
          <a:effectRef idx="1">
            <a:schemeClr val="accent1"/>
          </a:effectRef>
          <a:fontRef idx="minor">
            <a:schemeClr val="tx1"/>
          </a:fontRef>
        </p:style>
      </p:cxnSp>
      <p:cxnSp>
        <p:nvCxnSpPr>
          <p:cNvPr id="14" name="Straight Connector 13"/>
          <p:cNvCxnSpPr/>
          <p:nvPr/>
        </p:nvCxnSpPr>
        <p:spPr>
          <a:xfrm>
            <a:off x="1752600" y="2301081"/>
            <a:ext cx="7391400" cy="1588"/>
          </a:xfrm>
          <a:prstGeom prst="line">
            <a:avLst/>
          </a:prstGeom>
          <a:ln>
            <a:solidFill>
              <a:srgbClr val="FFFF00"/>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a:off x="1187448" y="4572001"/>
            <a:ext cx="4679952" cy="639762"/>
          </a:xfrm>
          <a:prstGeom prst="line">
            <a:avLst/>
          </a:prstGeom>
          <a:ln>
            <a:solidFill>
              <a:srgbClr val="FFFF00"/>
            </a:solidFill>
          </a:ln>
        </p:spPr>
        <p:style>
          <a:lnRef idx="2">
            <a:schemeClr val="accent1"/>
          </a:lnRef>
          <a:fillRef idx="0">
            <a:schemeClr val="accent1"/>
          </a:fillRef>
          <a:effectRef idx="1">
            <a:schemeClr val="accent1"/>
          </a:effectRef>
          <a:fontRef idx="minor">
            <a:schemeClr val="tx1"/>
          </a:fontRef>
        </p:style>
      </p:cxnSp>
      <p:cxnSp>
        <p:nvCxnSpPr>
          <p:cNvPr id="24" name="Straight Connector 23"/>
          <p:cNvCxnSpPr/>
          <p:nvPr/>
        </p:nvCxnSpPr>
        <p:spPr>
          <a:xfrm>
            <a:off x="1679580" y="3444081"/>
            <a:ext cx="7472358" cy="381000"/>
          </a:xfrm>
          <a:prstGeom prst="line">
            <a:avLst/>
          </a:prstGeom>
          <a:ln>
            <a:solidFill>
              <a:srgbClr val="FFFF00"/>
            </a:solidFill>
          </a:ln>
        </p:spPr>
        <p:style>
          <a:lnRef idx="2">
            <a:schemeClr val="accent1"/>
          </a:lnRef>
          <a:fillRef idx="0">
            <a:schemeClr val="accent1"/>
          </a:fillRef>
          <a:effectRef idx="1">
            <a:schemeClr val="accent1"/>
          </a:effectRef>
          <a:fontRef idx="minor">
            <a:schemeClr val="tx1"/>
          </a:fontRef>
        </p:style>
      </p:cxnSp>
      <p:cxnSp>
        <p:nvCxnSpPr>
          <p:cNvPr id="25" name="Straight Connector 24"/>
          <p:cNvCxnSpPr/>
          <p:nvPr/>
        </p:nvCxnSpPr>
        <p:spPr>
          <a:xfrm>
            <a:off x="1511304" y="3977481"/>
            <a:ext cx="7688262" cy="700880"/>
          </a:xfrm>
          <a:prstGeom prst="line">
            <a:avLst/>
          </a:prstGeom>
          <a:ln>
            <a:solidFill>
              <a:srgbClr val="FFFF00"/>
            </a:solidFill>
          </a:ln>
        </p:spPr>
        <p:style>
          <a:lnRef idx="2">
            <a:schemeClr val="accent1"/>
          </a:lnRef>
          <a:fillRef idx="0">
            <a:schemeClr val="accent1"/>
          </a:fillRef>
          <a:effectRef idx="1">
            <a:schemeClr val="accent1"/>
          </a:effectRef>
          <a:fontRef idx="minor">
            <a:schemeClr val="tx1"/>
          </a:fontRef>
        </p:style>
      </p:cxnSp>
      <p:cxnSp>
        <p:nvCxnSpPr>
          <p:cNvPr id="26" name="Straight Connector 25"/>
          <p:cNvCxnSpPr/>
          <p:nvPr/>
        </p:nvCxnSpPr>
        <p:spPr>
          <a:xfrm>
            <a:off x="1752600" y="2834481"/>
            <a:ext cx="7359648" cy="167479"/>
          </a:xfrm>
          <a:prstGeom prst="line">
            <a:avLst/>
          </a:prstGeom>
          <a:ln>
            <a:solidFill>
              <a:srgbClr val="FFFF00"/>
            </a:solidFill>
          </a:ln>
        </p:spPr>
        <p:style>
          <a:lnRef idx="2">
            <a:schemeClr val="accent1"/>
          </a:lnRef>
          <a:fillRef idx="0">
            <a:schemeClr val="accent1"/>
          </a:fillRef>
          <a:effectRef idx="1">
            <a:schemeClr val="accent1"/>
          </a:effectRef>
          <a:fontRef idx="minor">
            <a:schemeClr val="tx1"/>
          </a:fontRef>
        </p:style>
      </p:cxnSp>
      <p:sp>
        <p:nvSpPr>
          <p:cNvPr id="13" name="TextBox 12"/>
          <p:cNvSpPr txBox="1"/>
          <p:nvPr/>
        </p:nvSpPr>
        <p:spPr>
          <a:xfrm rot="21090975">
            <a:off x="1295400" y="283500"/>
            <a:ext cx="2209800" cy="369332"/>
          </a:xfrm>
          <a:prstGeom prst="rect">
            <a:avLst/>
          </a:prstGeom>
          <a:noFill/>
        </p:spPr>
        <p:txBody>
          <a:bodyPr wrap="square" rtlCol="0">
            <a:spAutoFit/>
          </a:bodyPr>
          <a:lstStyle/>
          <a:p>
            <a:r>
              <a:rPr lang="en-US" dirty="0" smtClean="0">
                <a:solidFill>
                  <a:schemeClr val="accent6"/>
                </a:solidFill>
              </a:rPr>
              <a:t>- HAVE SINNED.</a:t>
            </a:r>
            <a:endParaRPr lang="en-US" dirty="0">
              <a:solidFill>
                <a:schemeClr val="accent6"/>
              </a:solidFill>
            </a:endParaRPr>
          </a:p>
        </p:txBody>
      </p:sp>
      <p:sp>
        <p:nvSpPr>
          <p:cNvPr id="16" name="TextBox 15"/>
          <p:cNvSpPr txBox="1"/>
          <p:nvPr/>
        </p:nvSpPr>
        <p:spPr>
          <a:xfrm rot="21300000">
            <a:off x="1438458" y="742293"/>
            <a:ext cx="3917190" cy="369332"/>
          </a:xfrm>
          <a:prstGeom prst="rect">
            <a:avLst/>
          </a:prstGeom>
          <a:noFill/>
        </p:spPr>
        <p:txBody>
          <a:bodyPr wrap="square" rtlCol="0">
            <a:spAutoFit/>
          </a:bodyPr>
          <a:lstStyle/>
          <a:p>
            <a:r>
              <a:rPr lang="en-US" dirty="0" smtClean="0">
                <a:solidFill>
                  <a:schemeClr val="accent6"/>
                </a:solidFill>
              </a:rPr>
              <a:t>- MUST GIVE AN ACCOUNT TO GOD.</a:t>
            </a:r>
            <a:endParaRPr lang="en-US" dirty="0">
              <a:solidFill>
                <a:schemeClr val="accent6"/>
              </a:solidFill>
            </a:endParaRPr>
          </a:p>
        </p:txBody>
      </p:sp>
      <p:sp>
        <p:nvSpPr>
          <p:cNvPr id="18" name="TextBox 17"/>
          <p:cNvSpPr txBox="1"/>
          <p:nvPr/>
        </p:nvSpPr>
        <p:spPr>
          <a:xfrm rot="21069094">
            <a:off x="2892844" y="69126"/>
            <a:ext cx="2063299" cy="338554"/>
          </a:xfrm>
          <a:prstGeom prst="rect">
            <a:avLst/>
          </a:prstGeom>
          <a:noFill/>
        </p:spPr>
        <p:txBody>
          <a:bodyPr wrap="square" rtlCol="0">
            <a:spAutoFit/>
          </a:bodyPr>
          <a:lstStyle/>
          <a:p>
            <a:r>
              <a:rPr lang="en-US" sz="1600" dirty="0" smtClean="0">
                <a:solidFill>
                  <a:schemeClr val="bg1"/>
                </a:solidFill>
              </a:rPr>
              <a:t>Rom. 3:23; Eccl. 7:20</a:t>
            </a:r>
            <a:endParaRPr lang="en-US" sz="1600" dirty="0">
              <a:solidFill>
                <a:schemeClr val="bg1"/>
              </a:solidFill>
            </a:endParaRPr>
          </a:p>
        </p:txBody>
      </p:sp>
      <p:sp>
        <p:nvSpPr>
          <p:cNvPr id="19" name="TextBox 18"/>
          <p:cNvSpPr txBox="1"/>
          <p:nvPr/>
        </p:nvSpPr>
        <p:spPr>
          <a:xfrm rot="21480000">
            <a:off x="1614672" y="1357018"/>
            <a:ext cx="3917190" cy="369332"/>
          </a:xfrm>
          <a:prstGeom prst="rect">
            <a:avLst/>
          </a:prstGeom>
          <a:noFill/>
        </p:spPr>
        <p:txBody>
          <a:bodyPr wrap="square" rtlCol="0">
            <a:spAutoFit/>
          </a:bodyPr>
          <a:lstStyle/>
          <a:p>
            <a:r>
              <a:rPr lang="en-US" dirty="0" smtClean="0">
                <a:solidFill>
                  <a:schemeClr val="accent6"/>
                </a:solidFill>
              </a:rPr>
              <a:t>- MUST OBEY THE GOSPEL OF CHRIST.</a:t>
            </a:r>
            <a:endParaRPr lang="en-US" dirty="0">
              <a:solidFill>
                <a:schemeClr val="accent6"/>
              </a:solidFill>
            </a:endParaRPr>
          </a:p>
        </p:txBody>
      </p:sp>
      <p:sp>
        <p:nvSpPr>
          <p:cNvPr id="20" name="TextBox 19"/>
          <p:cNvSpPr txBox="1"/>
          <p:nvPr/>
        </p:nvSpPr>
        <p:spPr>
          <a:xfrm rot="21420000">
            <a:off x="5341906" y="1214518"/>
            <a:ext cx="3599361" cy="338554"/>
          </a:xfrm>
          <a:prstGeom prst="rect">
            <a:avLst/>
          </a:prstGeom>
          <a:noFill/>
        </p:spPr>
        <p:txBody>
          <a:bodyPr wrap="square" rtlCol="0">
            <a:spAutoFit/>
          </a:bodyPr>
          <a:lstStyle/>
          <a:p>
            <a:r>
              <a:rPr lang="en-US" sz="1600" dirty="0" smtClean="0">
                <a:solidFill>
                  <a:schemeClr val="bg1"/>
                </a:solidFill>
              </a:rPr>
              <a:t>Heb. 5:8-9; 1 Pt. 4:17-18; 2 Thess. 1:8-9</a:t>
            </a:r>
            <a:endParaRPr lang="en-US" sz="1600" dirty="0">
              <a:solidFill>
                <a:schemeClr val="bg1"/>
              </a:solidFill>
            </a:endParaRPr>
          </a:p>
        </p:txBody>
      </p:sp>
      <p:sp>
        <p:nvSpPr>
          <p:cNvPr id="21" name="TextBox 20"/>
          <p:cNvSpPr txBox="1"/>
          <p:nvPr/>
        </p:nvSpPr>
        <p:spPr>
          <a:xfrm>
            <a:off x="1743258" y="1968264"/>
            <a:ext cx="3917190" cy="369332"/>
          </a:xfrm>
          <a:prstGeom prst="rect">
            <a:avLst/>
          </a:prstGeom>
          <a:noFill/>
        </p:spPr>
        <p:txBody>
          <a:bodyPr wrap="square" rtlCol="0">
            <a:spAutoFit/>
          </a:bodyPr>
          <a:lstStyle/>
          <a:p>
            <a:r>
              <a:rPr lang="en-US" dirty="0" smtClean="0">
                <a:solidFill>
                  <a:schemeClr val="accent6"/>
                </a:solidFill>
              </a:rPr>
              <a:t>- INVITED TO COME TO CHRIST.</a:t>
            </a:r>
            <a:endParaRPr lang="en-US" dirty="0">
              <a:solidFill>
                <a:schemeClr val="accent6"/>
              </a:solidFill>
            </a:endParaRPr>
          </a:p>
        </p:txBody>
      </p:sp>
      <p:sp>
        <p:nvSpPr>
          <p:cNvPr id="22" name="TextBox 21"/>
          <p:cNvSpPr txBox="1"/>
          <p:nvPr/>
        </p:nvSpPr>
        <p:spPr>
          <a:xfrm>
            <a:off x="5392239" y="1983168"/>
            <a:ext cx="3599361" cy="338554"/>
          </a:xfrm>
          <a:prstGeom prst="rect">
            <a:avLst/>
          </a:prstGeom>
          <a:noFill/>
        </p:spPr>
        <p:txBody>
          <a:bodyPr wrap="square" rtlCol="0">
            <a:spAutoFit/>
          </a:bodyPr>
          <a:lstStyle/>
          <a:p>
            <a:r>
              <a:rPr lang="en-US" sz="1600" dirty="0" smtClean="0">
                <a:solidFill>
                  <a:schemeClr val="bg1"/>
                </a:solidFill>
              </a:rPr>
              <a:t>Mt. 11:28-29; Heb. 2:9; Rev. 22:17</a:t>
            </a:r>
            <a:endParaRPr lang="en-US" sz="1600" dirty="0">
              <a:solidFill>
                <a:schemeClr val="bg1"/>
              </a:solidFill>
            </a:endParaRPr>
          </a:p>
        </p:txBody>
      </p:sp>
      <p:sp>
        <p:nvSpPr>
          <p:cNvPr id="27" name="TextBox 26"/>
          <p:cNvSpPr txBox="1"/>
          <p:nvPr/>
        </p:nvSpPr>
        <p:spPr>
          <a:xfrm rot="60000">
            <a:off x="1792464" y="2528645"/>
            <a:ext cx="3917190" cy="369332"/>
          </a:xfrm>
          <a:prstGeom prst="rect">
            <a:avLst/>
          </a:prstGeom>
          <a:noFill/>
        </p:spPr>
        <p:txBody>
          <a:bodyPr wrap="square" rtlCol="0">
            <a:spAutoFit/>
          </a:bodyPr>
          <a:lstStyle/>
          <a:p>
            <a:r>
              <a:rPr lang="en-US" dirty="0" smtClean="0">
                <a:solidFill>
                  <a:schemeClr val="accent6"/>
                </a:solidFill>
              </a:rPr>
              <a:t>- SPIRITUAL BLESSINGS IN CHRIST.</a:t>
            </a:r>
            <a:endParaRPr lang="en-US" dirty="0">
              <a:solidFill>
                <a:schemeClr val="accent6"/>
              </a:solidFill>
            </a:endParaRPr>
          </a:p>
        </p:txBody>
      </p:sp>
      <p:sp>
        <p:nvSpPr>
          <p:cNvPr id="28" name="TextBox 27"/>
          <p:cNvSpPr txBox="1"/>
          <p:nvPr/>
        </p:nvSpPr>
        <p:spPr>
          <a:xfrm rot="60000">
            <a:off x="5457828" y="2621390"/>
            <a:ext cx="3599361" cy="338554"/>
          </a:xfrm>
          <a:prstGeom prst="rect">
            <a:avLst/>
          </a:prstGeom>
          <a:noFill/>
        </p:spPr>
        <p:txBody>
          <a:bodyPr wrap="square" rtlCol="0">
            <a:spAutoFit/>
          </a:bodyPr>
          <a:lstStyle/>
          <a:p>
            <a:r>
              <a:rPr lang="en-US" sz="1600" dirty="0" smtClean="0">
                <a:solidFill>
                  <a:schemeClr val="bg1"/>
                </a:solidFill>
              </a:rPr>
              <a:t>Eph. 1:3; Gal. 3:26-27</a:t>
            </a:r>
            <a:endParaRPr lang="en-US" sz="1600" dirty="0">
              <a:solidFill>
                <a:schemeClr val="bg1"/>
              </a:solidFill>
            </a:endParaRPr>
          </a:p>
        </p:txBody>
      </p:sp>
      <p:sp>
        <p:nvSpPr>
          <p:cNvPr id="29" name="TextBox 28"/>
          <p:cNvSpPr txBox="1"/>
          <p:nvPr/>
        </p:nvSpPr>
        <p:spPr>
          <a:xfrm rot="180000">
            <a:off x="1692021" y="3209785"/>
            <a:ext cx="3917190" cy="369332"/>
          </a:xfrm>
          <a:prstGeom prst="rect">
            <a:avLst/>
          </a:prstGeom>
          <a:noFill/>
        </p:spPr>
        <p:txBody>
          <a:bodyPr wrap="square" rtlCol="0">
            <a:spAutoFit/>
          </a:bodyPr>
          <a:lstStyle/>
          <a:p>
            <a:r>
              <a:rPr lang="en-US" dirty="0" smtClean="0">
                <a:solidFill>
                  <a:schemeClr val="accent6"/>
                </a:solidFill>
              </a:rPr>
              <a:t>- THINGS COMMANDED ESSENTIAL.</a:t>
            </a:r>
            <a:endParaRPr lang="en-US" dirty="0">
              <a:solidFill>
                <a:schemeClr val="accent6"/>
              </a:solidFill>
            </a:endParaRPr>
          </a:p>
        </p:txBody>
      </p:sp>
      <p:sp>
        <p:nvSpPr>
          <p:cNvPr id="30" name="TextBox 29"/>
          <p:cNvSpPr txBox="1"/>
          <p:nvPr/>
        </p:nvSpPr>
        <p:spPr>
          <a:xfrm rot="180000">
            <a:off x="5493839" y="3421148"/>
            <a:ext cx="3599361" cy="338554"/>
          </a:xfrm>
          <a:prstGeom prst="rect">
            <a:avLst/>
          </a:prstGeom>
          <a:noFill/>
        </p:spPr>
        <p:txBody>
          <a:bodyPr wrap="square" rtlCol="0">
            <a:spAutoFit/>
          </a:bodyPr>
          <a:lstStyle/>
          <a:p>
            <a:r>
              <a:rPr lang="en-US" sz="1600" dirty="0" smtClean="0">
                <a:solidFill>
                  <a:schemeClr val="bg1"/>
                </a:solidFill>
              </a:rPr>
              <a:t>Mt. 28:18-20; Psa. 119:172; 1 Jn. 2:3-4</a:t>
            </a:r>
            <a:endParaRPr lang="en-US" sz="1600" dirty="0">
              <a:solidFill>
                <a:schemeClr val="bg1"/>
              </a:solidFill>
            </a:endParaRPr>
          </a:p>
        </p:txBody>
      </p:sp>
      <p:sp>
        <p:nvSpPr>
          <p:cNvPr id="31" name="TextBox 30"/>
          <p:cNvSpPr txBox="1"/>
          <p:nvPr/>
        </p:nvSpPr>
        <p:spPr>
          <a:xfrm rot="300000">
            <a:off x="1565972" y="3834745"/>
            <a:ext cx="3917190" cy="369332"/>
          </a:xfrm>
          <a:prstGeom prst="rect">
            <a:avLst/>
          </a:prstGeom>
          <a:noFill/>
        </p:spPr>
        <p:txBody>
          <a:bodyPr wrap="square" rtlCol="0">
            <a:spAutoFit/>
          </a:bodyPr>
          <a:lstStyle/>
          <a:p>
            <a:r>
              <a:rPr lang="en-US" dirty="0" smtClean="0">
                <a:solidFill>
                  <a:schemeClr val="accent6"/>
                </a:solidFill>
              </a:rPr>
              <a:t>- IN ONE BODY – THE CHURCH.</a:t>
            </a:r>
            <a:endParaRPr lang="en-US" dirty="0">
              <a:solidFill>
                <a:schemeClr val="accent6"/>
              </a:solidFill>
            </a:endParaRPr>
          </a:p>
        </p:txBody>
      </p:sp>
      <p:sp>
        <p:nvSpPr>
          <p:cNvPr id="32" name="TextBox 31"/>
          <p:cNvSpPr txBox="1"/>
          <p:nvPr/>
        </p:nvSpPr>
        <p:spPr>
          <a:xfrm rot="300000">
            <a:off x="5384333" y="4176455"/>
            <a:ext cx="3599361" cy="338554"/>
          </a:xfrm>
          <a:prstGeom prst="rect">
            <a:avLst/>
          </a:prstGeom>
          <a:noFill/>
        </p:spPr>
        <p:txBody>
          <a:bodyPr wrap="square" rtlCol="0">
            <a:spAutoFit/>
          </a:bodyPr>
          <a:lstStyle/>
          <a:p>
            <a:r>
              <a:rPr lang="en-US" sz="1600" dirty="0" smtClean="0">
                <a:solidFill>
                  <a:schemeClr val="bg1"/>
                </a:solidFill>
              </a:rPr>
              <a:t>1 Cor. 12:13; Eph. 2:16; 4:4; Col. 1:18</a:t>
            </a:r>
            <a:endParaRPr lang="en-US" sz="1600" dirty="0">
              <a:solidFill>
                <a:schemeClr val="bg1"/>
              </a:solidFill>
            </a:endParaRPr>
          </a:p>
        </p:txBody>
      </p:sp>
      <p:sp>
        <p:nvSpPr>
          <p:cNvPr id="36" name="TextBox 35"/>
          <p:cNvSpPr txBox="1"/>
          <p:nvPr/>
        </p:nvSpPr>
        <p:spPr>
          <a:xfrm rot="21300000">
            <a:off x="5189506" y="434718"/>
            <a:ext cx="3599361" cy="338554"/>
          </a:xfrm>
          <a:prstGeom prst="rect">
            <a:avLst/>
          </a:prstGeom>
          <a:noFill/>
        </p:spPr>
        <p:txBody>
          <a:bodyPr wrap="square" rtlCol="0">
            <a:spAutoFit/>
          </a:bodyPr>
          <a:lstStyle/>
          <a:p>
            <a:r>
              <a:rPr lang="en-US" sz="1600" dirty="0" smtClean="0">
                <a:solidFill>
                  <a:schemeClr val="bg1"/>
                </a:solidFill>
              </a:rPr>
              <a:t>2 Cor. 5:10-11; Rom. 14:10-12; Mt. 12:36</a:t>
            </a:r>
            <a:endParaRPr lang="en-US" sz="1600" dirty="0">
              <a:solidFill>
                <a:schemeClr val="bg1"/>
              </a:solidFill>
            </a:endParaRPr>
          </a:p>
        </p:txBody>
      </p:sp>
      <p:sp>
        <p:nvSpPr>
          <p:cNvPr id="34" name="Rounded Rectangle 33"/>
          <p:cNvSpPr/>
          <p:nvPr/>
        </p:nvSpPr>
        <p:spPr>
          <a:xfrm>
            <a:off x="2964587" y="596102"/>
            <a:ext cx="5045717" cy="2162179"/>
          </a:xfrm>
          <a:prstGeom prst="roundRect">
            <a:avLst/>
          </a:prstGeom>
          <a:solidFill>
            <a:schemeClr val="tx1"/>
          </a:solidFill>
          <a:ln>
            <a:solidFill>
              <a:srgbClr val="008000"/>
            </a:solidFill>
          </a:ln>
        </p:spPr>
        <p:style>
          <a:lnRef idx="1">
            <a:schemeClr val="accent1"/>
          </a:lnRef>
          <a:fillRef idx="3">
            <a:schemeClr val="accent1"/>
          </a:fillRef>
          <a:effectRef idx="2">
            <a:schemeClr val="accent1"/>
          </a:effectRef>
          <a:fontRef idx="minor">
            <a:schemeClr val="lt1"/>
          </a:fontRef>
        </p:style>
        <p:txBody>
          <a:bodyPr rtlCol="0" anchor="ctr"/>
          <a:lstStyle/>
          <a:p>
            <a:r>
              <a:rPr lang="en-US" sz="2000" b="1" u="sng" dirty="0" smtClean="0">
                <a:solidFill>
                  <a:schemeClr val="bg1"/>
                </a:solidFill>
              </a:rPr>
              <a:t>Ephesians 4:4.</a:t>
            </a:r>
            <a:endParaRPr lang="en-US" sz="2000" u="sng" dirty="0" smtClean="0">
              <a:solidFill>
                <a:schemeClr val="bg1"/>
              </a:solidFill>
            </a:endParaRPr>
          </a:p>
          <a:p>
            <a:r>
              <a:rPr lang="en-US" sz="2000" dirty="0" smtClean="0"/>
              <a:t>There is one body and one Spirit, just as you were called in one hope of your calling</a:t>
            </a:r>
            <a:endParaRPr lang="en-US" sz="2000" dirty="0" smtClean="0">
              <a:solidFill>
                <a:schemeClr val="bg1"/>
              </a:solidFill>
            </a:endParaRPr>
          </a:p>
        </p:txBody>
      </p:sp>
    </p:spTree>
  </p:cSld>
  <p:clrMapOvr>
    <a:masterClrMapping/>
  </p:clrMapOvr>
  <p:transition>
    <p:fade/>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 name="Chord 32"/>
          <p:cNvSpPr/>
          <p:nvPr/>
        </p:nvSpPr>
        <p:spPr>
          <a:xfrm flipH="1">
            <a:off x="-2100261" y="2"/>
            <a:ext cx="3779840" cy="5140328"/>
          </a:xfrm>
          <a:prstGeom prst="chord">
            <a:avLst>
              <a:gd name="adj1" fmla="val 5412151"/>
              <a:gd name="adj2" fmla="val 16200000"/>
            </a:avLst>
          </a:prstGeom>
          <a:gradFill flip="none" rotWithShape="1">
            <a:gsLst>
              <a:gs pos="99000">
                <a:srgbClr val="FF6600"/>
              </a:gs>
              <a:gs pos="1000">
                <a:srgbClr val="FFFF00"/>
              </a:gs>
            </a:gsLst>
            <a:lin ang="0" scaled="1"/>
            <a:tileRect/>
          </a:gra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 name="TextBox 3"/>
          <p:cNvSpPr txBox="1"/>
          <p:nvPr/>
        </p:nvSpPr>
        <p:spPr>
          <a:xfrm>
            <a:off x="-228600" y="243681"/>
            <a:ext cx="1447800" cy="4524315"/>
          </a:xfrm>
          <a:prstGeom prst="rect">
            <a:avLst/>
          </a:prstGeom>
          <a:noFill/>
          <a:ln>
            <a:noFill/>
          </a:ln>
        </p:spPr>
        <p:txBody>
          <a:bodyPr wrap="square" rtlCol="0">
            <a:spAutoFit/>
          </a:bodyPr>
          <a:lstStyle/>
          <a:p>
            <a:pPr algn="ctr"/>
            <a:r>
              <a:rPr lang="en-US" sz="9600" b="1" dirty="0" smtClean="0"/>
              <a:t>A</a:t>
            </a:r>
          </a:p>
          <a:p>
            <a:pPr algn="ctr"/>
            <a:r>
              <a:rPr lang="en-US" sz="9600" b="1" dirty="0" smtClean="0"/>
              <a:t>L</a:t>
            </a:r>
          </a:p>
          <a:p>
            <a:pPr algn="ctr"/>
            <a:r>
              <a:rPr lang="en-US" sz="9600" b="1" dirty="0" smtClean="0"/>
              <a:t>L</a:t>
            </a:r>
            <a:endParaRPr lang="en-US" sz="9600" b="1" dirty="0"/>
          </a:p>
        </p:txBody>
      </p:sp>
      <p:sp>
        <p:nvSpPr>
          <p:cNvPr id="5" name="Block Arc 4"/>
          <p:cNvSpPr/>
          <p:nvPr/>
        </p:nvSpPr>
        <p:spPr>
          <a:xfrm rot="5400000">
            <a:off x="-2605881" y="853283"/>
            <a:ext cx="5211763" cy="3505201"/>
          </a:xfrm>
          <a:prstGeom prst="blockArc">
            <a:avLst>
              <a:gd name="adj1" fmla="val 10789278"/>
              <a:gd name="adj2" fmla="val 11317"/>
              <a:gd name="adj3" fmla="val 4117"/>
            </a:avLst>
          </a:prstGeom>
          <a:solidFill>
            <a:srgbClr val="FFFF00"/>
          </a:solidFill>
          <a:ln>
            <a:solidFill>
              <a:srgbClr val="FF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tx1"/>
              </a:solidFill>
            </a:endParaRPr>
          </a:p>
        </p:txBody>
      </p:sp>
      <p:cxnSp>
        <p:nvCxnSpPr>
          <p:cNvPr id="7" name="Straight Connector 6"/>
          <p:cNvCxnSpPr/>
          <p:nvPr/>
        </p:nvCxnSpPr>
        <p:spPr>
          <a:xfrm flipV="1">
            <a:off x="1295400" y="0"/>
            <a:ext cx="5257800" cy="792161"/>
          </a:xfrm>
          <a:prstGeom prst="line">
            <a:avLst/>
          </a:prstGeom>
          <a:ln>
            <a:solidFill>
              <a:srgbClr val="FFFF00"/>
            </a:solidFill>
          </a:ln>
        </p:spPr>
        <p:style>
          <a:lnRef idx="2">
            <a:schemeClr val="accent1"/>
          </a:lnRef>
          <a:fillRef idx="0">
            <a:schemeClr val="accent1"/>
          </a:fillRef>
          <a:effectRef idx="1">
            <a:schemeClr val="accent1"/>
          </a:effectRef>
          <a:fontRef idx="minor">
            <a:schemeClr val="tx1"/>
          </a:fontRef>
        </p:style>
      </p:cxnSp>
      <p:cxnSp>
        <p:nvCxnSpPr>
          <p:cNvPr id="8" name="Straight Connector 7"/>
          <p:cNvCxnSpPr/>
          <p:nvPr/>
        </p:nvCxnSpPr>
        <p:spPr>
          <a:xfrm flipV="1">
            <a:off x="1676400" y="1462881"/>
            <a:ext cx="7391400" cy="304800"/>
          </a:xfrm>
          <a:prstGeom prst="line">
            <a:avLst/>
          </a:prstGeom>
          <a:ln>
            <a:solidFill>
              <a:srgbClr val="FFFF00"/>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V="1">
            <a:off x="1524000" y="548481"/>
            <a:ext cx="7527924" cy="700880"/>
          </a:xfrm>
          <a:prstGeom prst="line">
            <a:avLst/>
          </a:prstGeom>
          <a:ln>
            <a:solidFill>
              <a:srgbClr val="FFFF00"/>
            </a:solidFill>
          </a:ln>
        </p:spPr>
        <p:style>
          <a:lnRef idx="2">
            <a:schemeClr val="accent1"/>
          </a:lnRef>
          <a:fillRef idx="0">
            <a:schemeClr val="accent1"/>
          </a:fillRef>
          <a:effectRef idx="1">
            <a:schemeClr val="accent1"/>
          </a:effectRef>
          <a:fontRef idx="minor">
            <a:schemeClr val="tx1"/>
          </a:fontRef>
        </p:style>
      </p:cxnSp>
      <p:cxnSp>
        <p:nvCxnSpPr>
          <p:cNvPr id="14" name="Straight Connector 13"/>
          <p:cNvCxnSpPr/>
          <p:nvPr/>
        </p:nvCxnSpPr>
        <p:spPr>
          <a:xfrm>
            <a:off x="1752600" y="2301081"/>
            <a:ext cx="7391400" cy="1588"/>
          </a:xfrm>
          <a:prstGeom prst="line">
            <a:avLst/>
          </a:prstGeom>
          <a:ln>
            <a:solidFill>
              <a:srgbClr val="FFFF00"/>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a:off x="1187448" y="4572001"/>
            <a:ext cx="4679952" cy="639762"/>
          </a:xfrm>
          <a:prstGeom prst="line">
            <a:avLst/>
          </a:prstGeom>
          <a:ln>
            <a:solidFill>
              <a:srgbClr val="FFFF00"/>
            </a:solidFill>
          </a:ln>
        </p:spPr>
        <p:style>
          <a:lnRef idx="2">
            <a:schemeClr val="accent1"/>
          </a:lnRef>
          <a:fillRef idx="0">
            <a:schemeClr val="accent1"/>
          </a:fillRef>
          <a:effectRef idx="1">
            <a:schemeClr val="accent1"/>
          </a:effectRef>
          <a:fontRef idx="minor">
            <a:schemeClr val="tx1"/>
          </a:fontRef>
        </p:style>
      </p:cxnSp>
      <p:cxnSp>
        <p:nvCxnSpPr>
          <p:cNvPr id="24" name="Straight Connector 23"/>
          <p:cNvCxnSpPr/>
          <p:nvPr/>
        </p:nvCxnSpPr>
        <p:spPr>
          <a:xfrm>
            <a:off x="1679580" y="3444081"/>
            <a:ext cx="7472358" cy="381000"/>
          </a:xfrm>
          <a:prstGeom prst="line">
            <a:avLst/>
          </a:prstGeom>
          <a:ln>
            <a:solidFill>
              <a:srgbClr val="FFFF00"/>
            </a:solidFill>
          </a:ln>
        </p:spPr>
        <p:style>
          <a:lnRef idx="2">
            <a:schemeClr val="accent1"/>
          </a:lnRef>
          <a:fillRef idx="0">
            <a:schemeClr val="accent1"/>
          </a:fillRef>
          <a:effectRef idx="1">
            <a:schemeClr val="accent1"/>
          </a:effectRef>
          <a:fontRef idx="minor">
            <a:schemeClr val="tx1"/>
          </a:fontRef>
        </p:style>
      </p:cxnSp>
      <p:cxnSp>
        <p:nvCxnSpPr>
          <p:cNvPr id="25" name="Straight Connector 24"/>
          <p:cNvCxnSpPr/>
          <p:nvPr/>
        </p:nvCxnSpPr>
        <p:spPr>
          <a:xfrm>
            <a:off x="1511304" y="3977481"/>
            <a:ext cx="7688262" cy="700880"/>
          </a:xfrm>
          <a:prstGeom prst="line">
            <a:avLst/>
          </a:prstGeom>
          <a:ln>
            <a:solidFill>
              <a:srgbClr val="FFFF00"/>
            </a:solidFill>
          </a:ln>
        </p:spPr>
        <p:style>
          <a:lnRef idx="2">
            <a:schemeClr val="accent1"/>
          </a:lnRef>
          <a:fillRef idx="0">
            <a:schemeClr val="accent1"/>
          </a:fillRef>
          <a:effectRef idx="1">
            <a:schemeClr val="accent1"/>
          </a:effectRef>
          <a:fontRef idx="minor">
            <a:schemeClr val="tx1"/>
          </a:fontRef>
        </p:style>
      </p:cxnSp>
      <p:cxnSp>
        <p:nvCxnSpPr>
          <p:cNvPr id="26" name="Straight Connector 25"/>
          <p:cNvCxnSpPr/>
          <p:nvPr/>
        </p:nvCxnSpPr>
        <p:spPr>
          <a:xfrm>
            <a:off x="1752600" y="2834481"/>
            <a:ext cx="7359648" cy="167479"/>
          </a:xfrm>
          <a:prstGeom prst="line">
            <a:avLst/>
          </a:prstGeom>
          <a:ln>
            <a:solidFill>
              <a:srgbClr val="FFFF00"/>
            </a:solidFill>
          </a:ln>
        </p:spPr>
        <p:style>
          <a:lnRef idx="2">
            <a:schemeClr val="accent1"/>
          </a:lnRef>
          <a:fillRef idx="0">
            <a:schemeClr val="accent1"/>
          </a:fillRef>
          <a:effectRef idx="1">
            <a:schemeClr val="accent1"/>
          </a:effectRef>
          <a:fontRef idx="minor">
            <a:schemeClr val="tx1"/>
          </a:fontRef>
        </p:style>
      </p:cxnSp>
      <p:sp>
        <p:nvSpPr>
          <p:cNvPr id="13" name="TextBox 12"/>
          <p:cNvSpPr txBox="1"/>
          <p:nvPr/>
        </p:nvSpPr>
        <p:spPr>
          <a:xfrm rot="21090975">
            <a:off x="1295400" y="283500"/>
            <a:ext cx="2209800" cy="369332"/>
          </a:xfrm>
          <a:prstGeom prst="rect">
            <a:avLst/>
          </a:prstGeom>
          <a:noFill/>
        </p:spPr>
        <p:txBody>
          <a:bodyPr wrap="square" rtlCol="0">
            <a:spAutoFit/>
          </a:bodyPr>
          <a:lstStyle/>
          <a:p>
            <a:r>
              <a:rPr lang="en-US" dirty="0" smtClean="0">
                <a:solidFill>
                  <a:schemeClr val="accent6"/>
                </a:solidFill>
              </a:rPr>
              <a:t>- HAVE SINNED.</a:t>
            </a:r>
            <a:endParaRPr lang="en-US" dirty="0">
              <a:solidFill>
                <a:schemeClr val="accent6"/>
              </a:solidFill>
            </a:endParaRPr>
          </a:p>
        </p:txBody>
      </p:sp>
      <p:sp>
        <p:nvSpPr>
          <p:cNvPr id="16" name="TextBox 15"/>
          <p:cNvSpPr txBox="1"/>
          <p:nvPr/>
        </p:nvSpPr>
        <p:spPr>
          <a:xfrm rot="21300000">
            <a:off x="1438458" y="742293"/>
            <a:ext cx="3917190" cy="369332"/>
          </a:xfrm>
          <a:prstGeom prst="rect">
            <a:avLst/>
          </a:prstGeom>
          <a:noFill/>
        </p:spPr>
        <p:txBody>
          <a:bodyPr wrap="square" rtlCol="0">
            <a:spAutoFit/>
          </a:bodyPr>
          <a:lstStyle/>
          <a:p>
            <a:r>
              <a:rPr lang="en-US" dirty="0" smtClean="0">
                <a:solidFill>
                  <a:schemeClr val="accent6"/>
                </a:solidFill>
              </a:rPr>
              <a:t>- MUST GIVE AN ACCOUNT TO GOD.</a:t>
            </a:r>
            <a:endParaRPr lang="en-US" dirty="0">
              <a:solidFill>
                <a:schemeClr val="accent6"/>
              </a:solidFill>
            </a:endParaRPr>
          </a:p>
        </p:txBody>
      </p:sp>
      <p:sp>
        <p:nvSpPr>
          <p:cNvPr id="18" name="TextBox 17"/>
          <p:cNvSpPr txBox="1"/>
          <p:nvPr/>
        </p:nvSpPr>
        <p:spPr>
          <a:xfrm rot="21069094">
            <a:off x="2892844" y="69126"/>
            <a:ext cx="2063299" cy="338554"/>
          </a:xfrm>
          <a:prstGeom prst="rect">
            <a:avLst/>
          </a:prstGeom>
          <a:noFill/>
        </p:spPr>
        <p:txBody>
          <a:bodyPr wrap="square" rtlCol="0">
            <a:spAutoFit/>
          </a:bodyPr>
          <a:lstStyle/>
          <a:p>
            <a:r>
              <a:rPr lang="en-US" sz="1600" dirty="0" smtClean="0">
                <a:solidFill>
                  <a:schemeClr val="bg1"/>
                </a:solidFill>
              </a:rPr>
              <a:t>Rom. 3:23; Eccl. 7:20</a:t>
            </a:r>
            <a:endParaRPr lang="en-US" sz="1600" dirty="0">
              <a:solidFill>
                <a:schemeClr val="bg1"/>
              </a:solidFill>
            </a:endParaRPr>
          </a:p>
        </p:txBody>
      </p:sp>
      <p:sp>
        <p:nvSpPr>
          <p:cNvPr id="19" name="TextBox 18"/>
          <p:cNvSpPr txBox="1"/>
          <p:nvPr/>
        </p:nvSpPr>
        <p:spPr>
          <a:xfrm rot="21480000">
            <a:off x="1614672" y="1357018"/>
            <a:ext cx="3917190" cy="369332"/>
          </a:xfrm>
          <a:prstGeom prst="rect">
            <a:avLst/>
          </a:prstGeom>
          <a:noFill/>
        </p:spPr>
        <p:txBody>
          <a:bodyPr wrap="square" rtlCol="0">
            <a:spAutoFit/>
          </a:bodyPr>
          <a:lstStyle/>
          <a:p>
            <a:r>
              <a:rPr lang="en-US" dirty="0" smtClean="0">
                <a:solidFill>
                  <a:schemeClr val="accent6"/>
                </a:solidFill>
              </a:rPr>
              <a:t>- MUST OBEY THE GOSPEL OF CHRIST.</a:t>
            </a:r>
            <a:endParaRPr lang="en-US" dirty="0">
              <a:solidFill>
                <a:schemeClr val="accent6"/>
              </a:solidFill>
            </a:endParaRPr>
          </a:p>
        </p:txBody>
      </p:sp>
      <p:sp>
        <p:nvSpPr>
          <p:cNvPr id="20" name="TextBox 19"/>
          <p:cNvSpPr txBox="1"/>
          <p:nvPr/>
        </p:nvSpPr>
        <p:spPr>
          <a:xfrm rot="21420000">
            <a:off x="5341906" y="1214518"/>
            <a:ext cx="3599361" cy="338554"/>
          </a:xfrm>
          <a:prstGeom prst="rect">
            <a:avLst/>
          </a:prstGeom>
          <a:noFill/>
        </p:spPr>
        <p:txBody>
          <a:bodyPr wrap="square" rtlCol="0">
            <a:spAutoFit/>
          </a:bodyPr>
          <a:lstStyle/>
          <a:p>
            <a:r>
              <a:rPr lang="en-US" sz="1600" dirty="0" smtClean="0">
                <a:solidFill>
                  <a:schemeClr val="bg1"/>
                </a:solidFill>
              </a:rPr>
              <a:t>Heb. 5:8-9; 1 Pt. 4:17-18; 2 Thess. 1:8-9</a:t>
            </a:r>
            <a:endParaRPr lang="en-US" sz="1600" dirty="0">
              <a:solidFill>
                <a:schemeClr val="bg1"/>
              </a:solidFill>
            </a:endParaRPr>
          </a:p>
        </p:txBody>
      </p:sp>
      <p:sp>
        <p:nvSpPr>
          <p:cNvPr id="21" name="TextBox 20"/>
          <p:cNvSpPr txBox="1"/>
          <p:nvPr/>
        </p:nvSpPr>
        <p:spPr>
          <a:xfrm>
            <a:off x="1743258" y="1968264"/>
            <a:ext cx="3917190" cy="369332"/>
          </a:xfrm>
          <a:prstGeom prst="rect">
            <a:avLst/>
          </a:prstGeom>
          <a:noFill/>
        </p:spPr>
        <p:txBody>
          <a:bodyPr wrap="square" rtlCol="0">
            <a:spAutoFit/>
          </a:bodyPr>
          <a:lstStyle/>
          <a:p>
            <a:r>
              <a:rPr lang="en-US" dirty="0" smtClean="0">
                <a:solidFill>
                  <a:schemeClr val="accent6"/>
                </a:solidFill>
              </a:rPr>
              <a:t>- INVITED TO COME TO CHRIST.</a:t>
            </a:r>
            <a:endParaRPr lang="en-US" dirty="0">
              <a:solidFill>
                <a:schemeClr val="accent6"/>
              </a:solidFill>
            </a:endParaRPr>
          </a:p>
        </p:txBody>
      </p:sp>
      <p:sp>
        <p:nvSpPr>
          <p:cNvPr id="22" name="TextBox 21"/>
          <p:cNvSpPr txBox="1"/>
          <p:nvPr/>
        </p:nvSpPr>
        <p:spPr>
          <a:xfrm>
            <a:off x="5392239" y="1983168"/>
            <a:ext cx="3599361" cy="338554"/>
          </a:xfrm>
          <a:prstGeom prst="rect">
            <a:avLst/>
          </a:prstGeom>
          <a:noFill/>
        </p:spPr>
        <p:txBody>
          <a:bodyPr wrap="square" rtlCol="0">
            <a:spAutoFit/>
          </a:bodyPr>
          <a:lstStyle/>
          <a:p>
            <a:r>
              <a:rPr lang="en-US" sz="1600" dirty="0" smtClean="0">
                <a:solidFill>
                  <a:schemeClr val="bg1"/>
                </a:solidFill>
              </a:rPr>
              <a:t>Mt. 11:28-29; Heb. 2:9; Rev. 22:17</a:t>
            </a:r>
            <a:endParaRPr lang="en-US" sz="1600" dirty="0">
              <a:solidFill>
                <a:schemeClr val="bg1"/>
              </a:solidFill>
            </a:endParaRPr>
          </a:p>
        </p:txBody>
      </p:sp>
      <p:sp>
        <p:nvSpPr>
          <p:cNvPr id="27" name="TextBox 26"/>
          <p:cNvSpPr txBox="1"/>
          <p:nvPr/>
        </p:nvSpPr>
        <p:spPr>
          <a:xfrm rot="60000">
            <a:off x="1792464" y="2528645"/>
            <a:ext cx="3917190" cy="369332"/>
          </a:xfrm>
          <a:prstGeom prst="rect">
            <a:avLst/>
          </a:prstGeom>
          <a:noFill/>
        </p:spPr>
        <p:txBody>
          <a:bodyPr wrap="square" rtlCol="0">
            <a:spAutoFit/>
          </a:bodyPr>
          <a:lstStyle/>
          <a:p>
            <a:r>
              <a:rPr lang="en-US" dirty="0" smtClean="0">
                <a:solidFill>
                  <a:schemeClr val="accent6"/>
                </a:solidFill>
              </a:rPr>
              <a:t>- SPIRITUAL BLESSINGS IN CHRIST.</a:t>
            </a:r>
            <a:endParaRPr lang="en-US" dirty="0">
              <a:solidFill>
                <a:schemeClr val="accent6"/>
              </a:solidFill>
            </a:endParaRPr>
          </a:p>
        </p:txBody>
      </p:sp>
      <p:sp>
        <p:nvSpPr>
          <p:cNvPr id="28" name="TextBox 27"/>
          <p:cNvSpPr txBox="1"/>
          <p:nvPr/>
        </p:nvSpPr>
        <p:spPr>
          <a:xfrm rot="60000">
            <a:off x="5457828" y="2621390"/>
            <a:ext cx="3599361" cy="338554"/>
          </a:xfrm>
          <a:prstGeom prst="rect">
            <a:avLst/>
          </a:prstGeom>
          <a:noFill/>
        </p:spPr>
        <p:txBody>
          <a:bodyPr wrap="square" rtlCol="0">
            <a:spAutoFit/>
          </a:bodyPr>
          <a:lstStyle/>
          <a:p>
            <a:r>
              <a:rPr lang="en-US" sz="1600" dirty="0" smtClean="0">
                <a:solidFill>
                  <a:schemeClr val="bg1"/>
                </a:solidFill>
              </a:rPr>
              <a:t>Eph. 1:3; Gal. 3:26-27</a:t>
            </a:r>
            <a:endParaRPr lang="en-US" sz="1600" dirty="0">
              <a:solidFill>
                <a:schemeClr val="bg1"/>
              </a:solidFill>
            </a:endParaRPr>
          </a:p>
        </p:txBody>
      </p:sp>
      <p:sp>
        <p:nvSpPr>
          <p:cNvPr id="29" name="TextBox 28"/>
          <p:cNvSpPr txBox="1"/>
          <p:nvPr/>
        </p:nvSpPr>
        <p:spPr>
          <a:xfrm rot="180000">
            <a:off x="1692021" y="3209785"/>
            <a:ext cx="3917190" cy="369332"/>
          </a:xfrm>
          <a:prstGeom prst="rect">
            <a:avLst/>
          </a:prstGeom>
          <a:noFill/>
        </p:spPr>
        <p:txBody>
          <a:bodyPr wrap="square" rtlCol="0">
            <a:spAutoFit/>
          </a:bodyPr>
          <a:lstStyle/>
          <a:p>
            <a:r>
              <a:rPr lang="en-US" dirty="0" smtClean="0">
                <a:solidFill>
                  <a:schemeClr val="accent6"/>
                </a:solidFill>
              </a:rPr>
              <a:t>- THINGS COMMANDED ESSENTIAL.</a:t>
            </a:r>
            <a:endParaRPr lang="en-US" dirty="0">
              <a:solidFill>
                <a:schemeClr val="accent6"/>
              </a:solidFill>
            </a:endParaRPr>
          </a:p>
        </p:txBody>
      </p:sp>
      <p:sp>
        <p:nvSpPr>
          <p:cNvPr id="30" name="TextBox 29"/>
          <p:cNvSpPr txBox="1"/>
          <p:nvPr/>
        </p:nvSpPr>
        <p:spPr>
          <a:xfrm rot="180000">
            <a:off x="5493839" y="3421148"/>
            <a:ext cx="3599361" cy="338554"/>
          </a:xfrm>
          <a:prstGeom prst="rect">
            <a:avLst/>
          </a:prstGeom>
          <a:noFill/>
        </p:spPr>
        <p:txBody>
          <a:bodyPr wrap="square" rtlCol="0">
            <a:spAutoFit/>
          </a:bodyPr>
          <a:lstStyle/>
          <a:p>
            <a:r>
              <a:rPr lang="en-US" sz="1600" dirty="0" smtClean="0">
                <a:solidFill>
                  <a:schemeClr val="bg1"/>
                </a:solidFill>
              </a:rPr>
              <a:t>Mt. 28:18-20; Psa. 119:172; 1 Jn. 2:3-4</a:t>
            </a:r>
            <a:endParaRPr lang="en-US" sz="1600" dirty="0">
              <a:solidFill>
                <a:schemeClr val="bg1"/>
              </a:solidFill>
            </a:endParaRPr>
          </a:p>
        </p:txBody>
      </p:sp>
      <p:sp>
        <p:nvSpPr>
          <p:cNvPr id="31" name="TextBox 30"/>
          <p:cNvSpPr txBox="1"/>
          <p:nvPr/>
        </p:nvSpPr>
        <p:spPr>
          <a:xfrm rot="300000">
            <a:off x="1565972" y="3834745"/>
            <a:ext cx="3917190" cy="369332"/>
          </a:xfrm>
          <a:prstGeom prst="rect">
            <a:avLst/>
          </a:prstGeom>
          <a:noFill/>
        </p:spPr>
        <p:txBody>
          <a:bodyPr wrap="square" rtlCol="0">
            <a:spAutoFit/>
          </a:bodyPr>
          <a:lstStyle/>
          <a:p>
            <a:r>
              <a:rPr lang="en-US" dirty="0" smtClean="0">
                <a:solidFill>
                  <a:schemeClr val="accent6"/>
                </a:solidFill>
              </a:rPr>
              <a:t>- IN ONE BODY – THE CHURCH.</a:t>
            </a:r>
            <a:endParaRPr lang="en-US" dirty="0">
              <a:solidFill>
                <a:schemeClr val="accent6"/>
              </a:solidFill>
            </a:endParaRPr>
          </a:p>
        </p:txBody>
      </p:sp>
      <p:sp>
        <p:nvSpPr>
          <p:cNvPr id="32" name="TextBox 31"/>
          <p:cNvSpPr txBox="1"/>
          <p:nvPr/>
        </p:nvSpPr>
        <p:spPr>
          <a:xfrm rot="300000">
            <a:off x="5384333" y="4176455"/>
            <a:ext cx="3599361" cy="338554"/>
          </a:xfrm>
          <a:prstGeom prst="rect">
            <a:avLst/>
          </a:prstGeom>
          <a:noFill/>
        </p:spPr>
        <p:txBody>
          <a:bodyPr wrap="square" rtlCol="0">
            <a:spAutoFit/>
          </a:bodyPr>
          <a:lstStyle/>
          <a:p>
            <a:r>
              <a:rPr lang="en-US" sz="1600" dirty="0" smtClean="0">
                <a:solidFill>
                  <a:schemeClr val="bg1"/>
                </a:solidFill>
              </a:rPr>
              <a:t>1 Cor. 12:13; Eph. 2:16; 4:4; Col. 1:18</a:t>
            </a:r>
            <a:endParaRPr lang="en-US" sz="1600" dirty="0">
              <a:solidFill>
                <a:schemeClr val="bg1"/>
              </a:solidFill>
            </a:endParaRPr>
          </a:p>
        </p:txBody>
      </p:sp>
      <p:sp>
        <p:nvSpPr>
          <p:cNvPr id="36" name="TextBox 35"/>
          <p:cNvSpPr txBox="1"/>
          <p:nvPr/>
        </p:nvSpPr>
        <p:spPr>
          <a:xfrm rot="21300000">
            <a:off x="5189506" y="434718"/>
            <a:ext cx="3599361" cy="338554"/>
          </a:xfrm>
          <a:prstGeom prst="rect">
            <a:avLst/>
          </a:prstGeom>
          <a:noFill/>
        </p:spPr>
        <p:txBody>
          <a:bodyPr wrap="square" rtlCol="0">
            <a:spAutoFit/>
          </a:bodyPr>
          <a:lstStyle/>
          <a:p>
            <a:r>
              <a:rPr lang="en-US" sz="1600" dirty="0" smtClean="0">
                <a:solidFill>
                  <a:schemeClr val="bg1"/>
                </a:solidFill>
              </a:rPr>
              <a:t>2 Cor. 5:10-11; Rom. 14:10-12; Mt. 12:36</a:t>
            </a:r>
            <a:endParaRPr lang="en-US" sz="1600" dirty="0">
              <a:solidFill>
                <a:schemeClr val="bg1"/>
              </a:solidFill>
            </a:endParaRPr>
          </a:p>
        </p:txBody>
      </p:sp>
      <p:sp>
        <p:nvSpPr>
          <p:cNvPr id="34" name="Rounded Rectangle 33"/>
          <p:cNvSpPr/>
          <p:nvPr/>
        </p:nvSpPr>
        <p:spPr>
          <a:xfrm>
            <a:off x="2964587" y="596102"/>
            <a:ext cx="5045717" cy="2162179"/>
          </a:xfrm>
          <a:prstGeom prst="roundRect">
            <a:avLst/>
          </a:prstGeom>
          <a:solidFill>
            <a:schemeClr val="tx1"/>
          </a:solidFill>
          <a:ln>
            <a:solidFill>
              <a:srgbClr val="008000"/>
            </a:solidFill>
          </a:ln>
        </p:spPr>
        <p:style>
          <a:lnRef idx="1">
            <a:schemeClr val="accent1"/>
          </a:lnRef>
          <a:fillRef idx="3">
            <a:schemeClr val="accent1"/>
          </a:fillRef>
          <a:effectRef idx="2">
            <a:schemeClr val="accent1"/>
          </a:effectRef>
          <a:fontRef idx="minor">
            <a:schemeClr val="lt1"/>
          </a:fontRef>
        </p:style>
        <p:txBody>
          <a:bodyPr rtlCol="0" anchor="ctr"/>
          <a:lstStyle/>
          <a:p>
            <a:r>
              <a:rPr lang="en-US" sz="2000" b="1" u="sng" dirty="0" smtClean="0">
                <a:solidFill>
                  <a:schemeClr val="bg1"/>
                </a:solidFill>
              </a:rPr>
              <a:t>Colossians 1:18.</a:t>
            </a:r>
            <a:endParaRPr lang="en-US" sz="2000" u="sng" dirty="0" smtClean="0">
              <a:solidFill>
                <a:schemeClr val="bg1"/>
              </a:solidFill>
            </a:endParaRPr>
          </a:p>
          <a:p>
            <a:r>
              <a:rPr lang="en-US" sz="2000" dirty="0" smtClean="0"/>
              <a:t>And He is the head of the body, the church, who is the beginning, the firstborn from the dead, that in all things He may have the preeminence.</a:t>
            </a:r>
            <a:endParaRPr lang="en-US" sz="2000" dirty="0" smtClean="0">
              <a:solidFill>
                <a:schemeClr val="bg1"/>
              </a:solidFill>
            </a:endParaRPr>
          </a:p>
        </p:txBody>
      </p:sp>
    </p:spTree>
  </p:cSld>
  <p:clrMapOvr>
    <a:masterClrMapping/>
  </p:clrMapOvr>
  <p:transition>
    <p:fade/>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 name="Chord 32"/>
          <p:cNvSpPr/>
          <p:nvPr/>
        </p:nvSpPr>
        <p:spPr>
          <a:xfrm flipH="1">
            <a:off x="-2100261" y="2"/>
            <a:ext cx="3779840" cy="5140328"/>
          </a:xfrm>
          <a:prstGeom prst="chord">
            <a:avLst>
              <a:gd name="adj1" fmla="val 5412151"/>
              <a:gd name="adj2" fmla="val 16200000"/>
            </a:avLst>
          </a:prstGeom>
          <a:gradFill flip="none" rotWithShape="1">
            <a:gsLst>
              <a:gs pos="99000">
                <a:srgbClr val="FF6600"/>
              </a:gs>
              <a:gs pos="1000">
                <a:srgbClr val="FFFF00"/>
              </a:gs>
            </a:gsLst>
            <a:lin ang="0" scaled="1"/>
            <a:tileRect/>
          </a:gra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 name="TextBox 3"/>
          <p:cNvSpPr txBox="1"/>
          <p:nvPr/>
        </p:nvSpPr>
        <p:spPr>
          <a:xfrm>
            <a:off x="-228600" y="243681"/>
            <a:ext cx="1447800" cy="4524315"/>
          </a:xfrm>
          <a:prstGeom prst="rect">
            <a:avLst/>
          </a:prstGeom>
          <a:noFill/>
          <a:ln>
            <a:noFill/>
          </a:ln>
        </p:spPr>
        <p:txBody>
          <a:bodyPr wrap="square" rtlCol="0">
            <a:spAutoFit/>
          </a:bodyPr>
          <a:lstStyle/>
          <a:p>
            <a:pPr algn="ctr"/>
            <a:r>
              <a:rPr lang="en-US" sz="9600" b="1" dirty="0" smtClean="0"/>
              <a:t>A</a:t>
            </a:r>
          </a:p>
          <a:p>
            <a:pPr algn="ctr"/>
            <a:r>
              <a:rPr lang="en-US" sz="9600" b="1" dirty="0" smtClean="0"/>
              <a:t>L</a:t>
            </a:r>
          </a:p>
          <a:p>
            <a:pPr algn="ctr"/>
            <a:r>
              <a:rPr lang="en-US" sz="9600" b="1" dirty="0" smtClean="0"/>
              <a:t>L</a:t>
            </a:r>
            <a:endParaRPr lang="en-US" sz="9600" b="1" dirty="0"/>
          </a:p>
        </p:txBody>
      </p:sp>
      <p:sp>
        <p:nvSpPr>
          <p:cNvPr id="5" name="Block Arc 4"/>
          <p:cNvSpPr/>
          <p:nvPr/>
        </p:nvSpPr>
        <p:spPr>
          <a:xfrm rot="5400000">
            <a:off x="-2605881" y="853283"/>
            <a:ext cx="5211763" cy="3505201"/>
          </a:xfrm>
          <a:prstGeom prst="blockArc">
            <a:avLst>
              <a:gd name="adj1" fmla="val 10789278"/>
              <a:gd name="adj2" fmla="val 11317"/>
              <a:gd name="adj3" fmla="val 4117"/>
            </a:avLst>
          </a:prstGeom>
          <a:solidFill>
            <a:srgbClr val="FFFF00"/>
          </a:solidFill>
          <a:ln>
            <a:solidFill>
              <a:srgbClr val="FF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tx1"/>
              </a:solidFill>
            </a:endParaRPr>
          </a:p>
        </p:txBody>
      </p:sp>
      <p:cxnSp>
        <p:nvCxnSpPr>
          <p:cNvPr id="7" name="Straight Connector 6"/>
          <p:cNvCxnSpPr/>
          <p:nvPr/>
        </p:nvCxnSpPr>
        <p:spPr>
          <a:xfrm flipV="1">
            <a:off x="1295400" y="0"/>
            <a:ext cx="5257800" cy="792161"/>
          </a:xfrm>
          <a:prstGeom prst="line">
            <a:avLst/>
          </a:prstGeom>
          <a:ln>
            <a:solidFill>
              <a:srgbClr val="FFFF00"/>
            </a:solidFill>
          </a:ln>
        </p:spPr>
        <p:style>
          <a:lnRef idx="2">
            <a:schemeClr val="accent1"/>
          </a:lnRef>
          <a:fillRef idx="0">
            <a:schemeClr val="accent1"/>
          </a:fillRef>
          <a:effectRef idx="1">
            <a:schemeClr val="accent1"/>
          </a:effectRef>
          <a:fontRef idx="minor">
            <a:schemeClr val="tx1"/>
          </a:fontRef>
        </p:style>
      </p:cxnSp>
      <p:cxnSp>
        <p:nvCxnSpPr>
          <p:cNvPr id="8" name="Straight Connector 7"/>
          <p:cNvCxnSpPr/>
          <p:nvPr/>
        </p:nvCxnSpPr>
        <p:spPr>
          <a:xfrm flipV="1">
            <a:off x="1676400" y="1462881"/>
            <a:ext cx="7391400" cy="304800"/>
          </a:xfrm>
          <a:prstGeom prst="line">
            <a:avLst/>
          </a:prstGeom>
          <a:ln>
            <a:solidFill>
              <a:srgbClr val="FFFF00"/>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V="1">
            <a:off x="1524000" y="548481"/>
            <a:ext cx="7527924" cy="700880"/>
          </a:xfrm>
          <a:prstGeom prst="line">
            <a:avLst/>
          </a:prstGeom>
          <a:ln>
            <a:solidFill>
              <a:srgbClr val="FFFF00"/>
            </a:solidFill>
          </a:ln>
        </p:spPr>
        <p:style>
          <a:lnRef idx="2">
            <a:schemeClr val="accent1"/>
          </a:lnRef>
          <a:fillRef idx="0">
            <a:schemeClr val="accent1"/>
          </a:fillRef>
          <a:effectRef idx="1">
            <a:schemeClr val="accent1"/>
          </a:effectRef>
          <a:fontRef idx="minor">
            <a:schemeClr val="tx1"/>
          </a:fontRef>
        </p:style>
      </p:cxnSp>
      <p:cxnSp>
        <p:nvCxnSpPr>
          <p:cNvPr id="14" name="Straight Connector 13"/>
          <p:cNvCxnSpPr/>
          <p:nvPr/>
        </p:nvCxnSpPr>
        <p:spPr>
          <a:xfrm>
            <a:off x="1752600" y="2301081"/>
            <a:ext cx="7391400" cy="1588"/>
          </a:xfrm>
          <a:prstGeom prst="line">
            <a:avLst/>
          </a:prstGeom>
          <a:ln>
            <a:solidFill>
              <a:srgbClr val="FFFF00"/>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a:off x="1187448" y="4572001"/>
            <a:ext cx="4679952" cy="639762"/>
          </a:xfrm>
          <a:prstGeom prst="line">
            <a:avLst/>
          </a:prstGeom>
          <a:ln>
            <a:solidFill>
              <a:srgbClr val="FFFF00"/>
            </a:solidFill>
          </a:ln>
        </p:spPr>
        <p:style>
          <a:lnRef idx="2">
            <a:schemeClr val="accent1"/>
          </a:lnRef>
          <a:fillRef idx="0">
            <a:schemeClr val="accent1"/>
          </a:fillRef>
          <a:effectRef idx="1">
            <a:schemeClr val="accent1"/>
          </a:effectRef>
          <a:fontRef idx="minor">
            <a:schemeClr val="tx1"/>
          </a:fontRef>
        </p:style>
      </p:cxnSp>
      <p:cxnSp>
        <p:nvCxnSpPr>
          <p:cNvPr id="24" name="Straight Connector 23"/>
          <p:cNvCxnSpPr/>
          <p:nvPr/>
        </p:nvCxnSpPr>
        <p:spPr>
          <a:xfrm>
            <a:off x="1679580" y="3444081"/>
            <a:ext cx="7472358" cy="381000"/>
          </a:xfrm>
          <a:prstGeom prst="line">
            <a:avLst/>
          </a:prstGeom>
          <a:ln>
            <a:solidFill>
              <a:srgbClr val="FFFF00"/>
            </a:solidFill>
          </a:ln>
        </p:spPr>
        <p:style>
          <a:lnRef idx="2">
            <a:schemeClr val="accent1"/>
          </a:lnRef>
          <a:fillRef idx="0">
            <a:schemeClr val="accent1"/>
          </a:fillRef>
          <a:effectRef idx="1">
            <a:schemeClr val="accent1"/>
          </a:effectRef>
          <a:fontRef idx="minor">
            <a:schemeClr val="tx1"/>
          </a:fontRef>
        </p:style>
      </p:cxnSp>
      <p:cxnSp>
        <p:nvCxnSpPr>
          <p:cNvPr id="25" name="Straight Connector 24"/>
          <p:cNvCxnSpPr/>
          <p:nvPr/>
        </p:nvCxnSpPr>
        <p:spPr>
          <a:xfrm>
            <a:off x="1511304" y="3977481"/>
            <a:ext cx="7688262" cy="700880"/>
          </a:xfrm>
          <a:prstGeom prst="line">
            <a:avLst/>
          </a:prstGeom>
          <a:ln>
            <a:solidFill>
              <a:srgbClr val="FFFF00"/>
            </a:solidFill>
          </a:ln>
        </p:spPr>
        <p:style>
          <a:lnRef idx="2">
            <a:schemeClr val="accent1"/>
          </a:lnRef>
          <a:fillRef idx="0">
            <a:schemeClr val="accent1"/>
          </a:fillRef>
          <a:effectRef idx="1">
            <a:schemeClr val="accent1"/>
          </a:effectRef>
          <a:fontRef idx="minor">
            <a:schemeClr val="tx1"/>
          </a:fontRef>
        </p:style>
      </p:cxnSp>
      <p:cxnSp>
        <p:nvCxnSpPr>
          <p:cNvPr id="26" name="Straight Connector 25"/>
          <p:cNvCxnSpPr/>
          <p:nvPr/>
        </p:nvCxnSpPr>
        <p:spPr>
          <a:xfrm>
            <a:off x="1752600" y="2834481"/>
            <a:ext cx="7359648" cy="167479"/>
          </a:xfrm>
          <a:prstGeom prst="line">
            <a:avLst/>
          </a:prstGeom>
          <a:ln>
            <a:solidFill>
              <a:srgbClr val="FFFF00"/>
            </a:solidFill>
          </a:ln>
        </p:spPr>
        <p:style>
          <a:lnRef idx="2">
            <a:schemeClr val="accent1"/>
          </a:lnRef>
          <a:fillRef idx="0">
            <a:schemeClr val="accent1"/>
          </a:fillRef>
          <a:effectRef idx="1">
            <a:schemeClr val="accent1"/>
          </a:effectRef>
          <a:fontRef idx="minor">
            <a:schemeClr val="tx1"/>
          </a:fontRef>
        </p:style>
      </p:cxnSp>
      <p:sp>
        <p:nvSpPr>
          <p:cNvPr id="13" name="TextBox 12"/>
          <p:cNvSpPr txBox="1"/>
          <p:nvPr/>
        </p:nvSpPr>
        <p:spPr>
          <a:xfrm rot="21090975">
            <a:off x="1295400" y="283500"/>
            <a:ext cx="2209800" cy="369332"/>
          </a:xfrm>
          <a:prstGeom prst="rect">
            <a:avLst/>
          </a:prstGeom>
          <a:noFill/>
        </p:spPr>
        <p:txBody>
          <a:bodyPr wrap="square" rtlCol="0">
            <a:spAutoFit/>
          </a:bodyPr>
          <a:lstStyle/>
          <a:p>
            <a:r>
              <a:rPr lang="en-US" dirty="0" smtClean="0">
                <a:solidFill>
                  <a:schemeClr val="accent6"/>
                </a:solidFill>
              </a:rPr>
              <a:t>- HAVE SINNED.</a:t>
            </a:r>
            <a:endParaRPr lang="en-US" dirty="0">
              <a:solidFill>
                <a:schemeClr val="accent6"/>
              </a:solidFill>
            </a:endParaRPr>
          </a:p>
        </p:txBody>
      </p:sp>
      <p:sp>
        <p:nvSpPr>
          <p:cNvPr id="16" name="TextBox 15"/>
          <p:cNvSpPr txBox="1"/>
          <p:nvPr/>
        </p:nvSpPr>
        <p:spPr>
          <a:xfrm rot="21300000">
            <a:off x="1438458" y="742293"/>
            <a:ext cx="3917190" cy="369332"/>
          </a:xfrm>
          <a:prstGeom prst="rect">
            <a:avLst/>
          </a:prstGeom>
          <a:noFill/>
        </p:spPr>
        <p:txBody>
          <a:bodyPr wrap="square" rtlCol="0">
            <a:spAutoFit/>
          </a:bodyPr>
          <a:lstStyle/>
          <a:p>
            <a:r>
              <a:rPr lang="en-US" dirty="0" smtClean="0">
                <a:solidFill>
                  <a:schemeClr val="accent6"/>
                </a:solidFill>
              </a:rPr>
              <a:t>- MUST GIVE AN ACCOUNT TO GOD.</a:t>
            </a:r>
            <a:endParaRPr lang="en-US" dirty="0">
              <a:solidFill>
                <a:schemeClr val="accent6"/>
              </a:solidFill>
            </a:endParaRPr>
          </a:p>
        </p:txBody>
      </p:sp>
      <p:sp>
        <p:nvSpPr>
          <p:cNvPr id="18" name="TextBox 17"/>
          <p:cNvSpPr txBox="1"/>
          <p:nvPr/>
        </p:nvSpPr>
        <p:spPr>
          <a:xfrm rot="21069094">
            <a:off x="2892844" y="69126"/>
            <a:ext cx="2063299" cy="338554"/>
          </a:xfrm>
          <a:prstGeom prst="rect">
            <a:avLst/>
          </a:prstGeom>
          <a:noFill/>
        </p:spPr>
        <p:txBody>
          <a:bodyPr wrap="square" rtlCol="0">
            <a:spAutoFit/>
          </a:bodyPr>
          <a:lstStyle/>
          <a:p>
            <a:r>
              <a:rPr lang="en-US" sz="1600" dirty="0" smtClean="0">
                <a:solidFill>
                  <a:schemeClr val="bg1"/>
                </a:solidFill>
              </a:rPr>
              <a:t>Rom. 3:23; Eccl. 7:20</a:t>
            </a:r>
            <a:endParaRPr lang="en-US" sz="1600" dirty="0">
              <a:solidFill>
                <a:schemeClr val="bg1"/>
              </a:solidFill>
            </a:endParaRPr>
          </a:p>
        </p:txBody>
      </p:sp>
      <p:sp>
        <p:nvSpPr>
          <p:cNvPr id="19" name="TextBox 18"/>
          <p:cNvSpPr txBox="1"/>
          <p:nvPr/>
        </p:nvSpPr>
        <p:spPr>
          <a:xfrm rot="21480000">
            <a:off x="1614672" y="1357018"/>
            <a:ext cx="3917190" cy="369332"/>
          </a:xfrm>
          <a:prstGeom prst="rect">
            <a:avLst/>
          </a:prstGeom>
          <a:noFill/>
        </p:spPr>
        <p:txBody>
          <a:bodyPr wrap="square" rtlCol="0">
            <a:spAutoFit/>
          </a:bodyPr>
          <a:lstStyle/>
          <a:p>
            <a:r>
              <a:rPr lang="en-US" dirty="0" smtClean="0">
                <a:solidFill>
                  <a:schemeClr val="accent6"/>
                </a:solidFill>
              </a:rPr>
              <a:t>- MUST OBEY THE GOSPEL OF CHRIST.</a:t>
            </a:r>
            <a:endParaRPr lang="en-US" dirty="0">
              <a:solidFill>
                <a:schemeClr val="accent6"/>
              </a:solidFill>
            </a:endParaRPr>
          </a:p>
        </p:txBody>
      </p:sp>
      <p:sp>
        <p:nvSpPr>
          <p:cNvPr id="20" name="TextBox 19"/>
          <p:cNvSpPr txBox="1"/>
          <p:nvPr/>
        </p:nvSpPr>
        <p:spPr>
          <a:xfrm rot="21420000">
            <a:off x="5341906" y="1214518"/>
            <a:ext cx="3599361" cy="338554"/>
          </a:xfrm>
          <a:prstGeom prst="rect">
            <a:avLst/>
          </a:prstGeom>
          <a:noFill/>
        </p:spPr>
        <p:txBody>
          <a:bodyPr wrap="square" rtlCol="0">
            <a:spAutoFit/>
          </a:bodyPr>
          <a:lstStyle/>
          <a:p>
            <a:r>
              <a:rPr lang="en-US" sz="1600" dirty="0" smtClean="0">
                <a:solidFill>
                  <a:schemeClr val="bg1"/>
                </a:solidFill>
              </a:rPr>
              <a:t>Heb. 5:8-9; 1 Pt. 4:17-18; 2 Thess. 1:8-9</a:t>
            </a:r>
            <a:endParaRPr lang="en-US" sz="1600" dirty="0">
              <a:solidFill>
                <a:schemeClr val="bg1"/>
              </a:solidFill>
            </a:endParaRPr>
          </a:p>
        </p:txBody>
      </p:sp>
      <p:sp>
        <p:nvSpPr>
          <p:cNvPr id="21" name="TextBox 20"/>
          <p:cNvSpPr txBox="1"/>
          <p:nvPr/>
        </p:nvSpPr>
        <p:spPr>
          <a:xfrm>
            <a:off x="1743258" y="1968264"/>
            <a:ext cx="3917190" cy="369332"/>
          </a:xfrm>
          <a:prstGeom prst="rect">
            <a:avLst/>
          </a:prstGeom>
          <a:noFill/>
        </p:spPr>
        <p:txBody>
          <a:bodyPr wrap="square" rtlCol="0">
            <a:spAutoFit/>
          </a:bodyPr>
          <a:lstStyle/>
          <a:p>
            <a:r>
              <a:rPr lang="en-US" dirty="0" smtClean="0">
                <a:solidFill>
                  <a:schemeClr val="accent6"/>
                </a:solidFill>
              </a:rPr>
              <a:t>- INVITED TO COME TO CHRIST.</a:t>
            </a:r>
            <a:endParaRPr lang="en-US" dirty="0">
              <a:solidFill>
                <a:schemeClr val="accent6"/>
              </a:solidFill>
            </a:endParaRPr>
          </a:p>
        </p:txBody>
      </p:sp>
      <p:sp>
        <p:nvSpPr>
          <p:cNvPr id="22" name="TextBox 21"/>
          <p:cNvSpPr txBox="1"/>
          <p:nvPr/>
        </p:nvSpPr>
        <p:spPr>
          <a:xfrm>
            <a:off x="5392239" y="1983168"/>
            <a:ext cx="3599361" cy="338554"/>
          </a:xfrm>
          <a:prstGeom prst="rect">
            <a:avLst/>
          </a:prstGeom>
          <a:noFill/>
        </p:spPr>
        <p:txBody>
          <a:bodyPr wrap="square" rtlCol="0">
            <a:spAutoFit/>
          </a:bodyPr>
          <a:lstStyle/>
          <a:p>
            <a:r>
              <a:rPr lang="en-US" sz="1600" dirty="0" smtClean="0">
                <a:solidFill>
                  <a:schemeClr val="bg1"/>
                </a:solidFill>
              </a:rPr>
              <a:t>Mt. 11:28-29; Heb. 2:9; Rev. 22:17</a:t>
            </a:r>
            <a:endParaRPr lang="en-US" sz="1600" dirty="0">
              <a:solidFill>
                <a:schemeClr val="bg1"/>
              </a:solidFill>
            </a:endParaRPr>
          </a:p>
        </p:txBody>
      </p:sp>
      <p:sp>
        <p:nvSpPr>
          <p:cNvPr id="27" name="TextBox 26"/>
          <p:cNvSpPr txBox="1"/>
          <p:nvPr/>
        </p:nvSpPr>
        <p:spPr>
          <a:xfrm rot="60000">
            <a:off x="1792464" y="2528645"/>
            <a:ext cx="3917190" cy="369332"/>
          </a:xfrm>
          <a:prstGeom prst="rect">
            <a:avLst/>
          </a:prstGeom>
          <a:noFill/>
        </p:spPr>
        <p:txBody>
          <a:bodyPr wrap="square" rtlCol="0">
            <a:spAutoFit/>
          </a:bodyPr>
          <a:lstStyle/>
          <a:p>
            <a:r>
              <a:rPr lang="en-US" dirty="0" smtClean="0">
                <a:solidFill>
                  <a:schemeClr val="accent6"/>
                </a:solidFill>
              </a:rPr>
              <a:t>- SPIRITUAL BLESSINGS IN CHRIST.</a:t>
            </a:r>
            <a:endParaRPr lang="en-US" dirty="0">
              <a:solidFill>
                <a:schemeClr val="accent6"/>
              </a:solidFill>
            </a:endParaRPr>
          </a:p>
        </p:txBody>
      </p:sp>
      <p:sp>
        <p:nvSpPr>
          <p:cNvPr id="28" name="TextBox 27"/>
          <p:cNvSpPr txBox="1"/>
          <p:nvPr/>
        </p:nvSpPr>
        <p:spPr>
          <a:xfrm rot="60000">
            <a:off x="5457828" y="2621390"/>
            <a:ext cx="3599361" cy="338554"/>
          </a:xfrm>
          <a:prstGeom prst="rect">
            <a:avLst/>
          </a:prstGeom>
          <a:noFill/>
        </p:spPr>
        <p:txBody>
          <a:bodyPr wrap="square" rtlCol="0">
            <a:spAutoFit/>
          </a:bodyPr>
          <a:lstStyle/>
          <a:p>
            <a:r>
              <a:rPr lang="en-US" sz="1600" dirty="0" smtClean="0">
                <a:solidFill>
                  <a:schemeClr val="bg1"/>
                </a:solidFill>
              </a:rPr>
              <a:t>Eph. 1:3; Gal. 3:26-27</a:t>
            </a:r>
            <a:endParaRPr lang="en-US" sz="1600" dirty="0">
              <a:solidFill>
                <a:schemeClr val="bg1"/>
              </a:solidFill>
            </a:endParaRPr>
          </a:p>
        </p:txBody>
      </p:sp>
      <p:sp>
        <p:nvSpPr>
          <p:cNvPr id="29" name="TextBox 28"/>
          <p:cNvSpPr txBox="1"/>
          <p:nvPr/>
        </p:nvSpPr>
        <p:spPr>
          <a:xfrm rot="180000">
            <a:off x="1692021" y="3209785"/>
            <a:ext cx="3917190" cy="369332"/>
          </a:xfrm>
          <a:prstGeom prst="rect">
            <a:avLst/>
          </a:prstGeom>
          <a:noFill/>
        </p:spPr>
        <p:txBody>
          <a:bodyPr wrap="square" rtlCol="0">
            <a:spAutoFit/>
          </a:bodyPr>
          <a:lstStyle/>
          <a:p>
            <a:r>
              <a:rPr lang="en-US" dirty="0" smtClean="0">
                <a:solidFill>
                  <a:schemeClr val="accent6"/>
                </a:solidFill>
              </a:rPr>
              <a:t>- THINGS COMMANDED ESSENTIAL.</a:t>
            </a:r>
            <a:endParaRPr lang="en-US" dirty="0">
              <a:solidFill>
                <a:schemeClr val="accent6"/>
              </a:solidFill>
            </a:endParaRPr>
          </a:p>
        </p:txBody>
      </p:sp>
      <p:sp>
        <p:nvSpPr>
          <p:cNvPr id="30" name="TextBox 29"/>
          <p:cNvSpPr txBox="1"/>
          <p:nvPr/>
        </p:nvSpPr>
        <p:spPr>
          <a:xfrm rot="180000">
            <a:off x="5493839" y="3421148"/>
            <a:ext cx="3599361" cy="338554"/>
          </a:xfrm>
          <a:prstGeom prst="rect">
            <a:avLst/>
          </a:prstGeom>
          <a:noFill/>
        </p:spPr>
        <p:txBody>
          <a:bodyPr wrap="square" rtlCol="0">
            <a:spAutoFit/>
          </a:bodyPr>
          <a:lstStyle/>
          <a:p>
            <a:r>
              <a:rPr lang="en-US" sz="1600" dirty="0" smtClean="0">
                <a:solidFill>
                  <a:schemeClr val="bg1"/>
                </a:solidFill>
              </a:rPr>
              <a:t>Mt. 28:18-20; Psa. 119:172; 1 Jn. 2:3-4</a:t>
            </a:r>
            <a:endParaRPr lang="en-US" sz="1600" dirty="0">
              <a:solidFill>
                <a:schemeClr val="bg1"/>
              </a:solidFill>
            </a:endParaRPr>
          </a:p>
        </p:txBody>
      </p:sp>
      <p:sp>
        <p:nvSpPr>
          <p:cNvPr id="31" name="TextBox 30"/>
          <p:cNvSpPr txBox="1"/>
          <p:nvPr/>
        </p:nvSpPr>
        <p:spPr>
          <a:xfrm rot="300000">
            <a:off x="1565972" y="3834745"/>
            <a:ext cx="3917190" cy="369332"/>
          </a:xfrm>
          <a:prstGeom prst="rect">
            <a:avLst/>
          </a:prstGeom>
          <a:noFill/>
        </p:spPr>
        <p:txBody>
          <a:bodyPr wrap="square" rtlCol="0">
            <a:spAutoFit/>
          </a:bodyPr>
          <a:lstStyle/>
          <a:p>
            <a:r>
              <a:rPr lang="en-US" dirty="0" smtClean="0">
                <a:solidFill>
                  <a:schemeClr val="accent6"/>
                </a:solidFill>
              </a:rPr>
              <a:t>- IN ONE BODY – THE CHURCH.</a:t>
            </a:r>
            <a:endParaRPr lang="en-US" dirty="0">
              <a:solidFill>
                <a:schemeClr val="accent6"/>
              </a:solidFill>
            </a:endParaRPr>
          </a:p>
        </p:txBody>
      </p:sp>
      <p:sp>
        <p:nvSpPr>
          <p:cNvPr id="32" name="TextBox 31"/>
          <p:cNvSpPr txBox="1"/>
          <p:nvPr/>
        </p:nvSpPr>
        <p:spPr>
          <a:xfrm rot="300000">
            <a:off x="5384333" y="4176455"/>
            <a:ext cx="3599361" cy="338554"/>
          </a:xfrm>
          <a:prstGeom prst="rect">
            <a:avLst/>
          </a:prstGeom>
          <a:noFill/>
        </p:spPr>
        <p:txBody>
          <a:bodyPr wrap="square" rtlCol="0">
            <a:spAutoFit/>
          </a:bodyPr>
          <a:lstStyle/>
          <a:p>
            <a:r>
              <a:rPr lang="en-US" sz="1600" dirty="0" smtClean="0">
                <a:solidFill>
                  <a:schemeClr val="bg1"/>
                </a:solidFill>
              </a:rPr>
              <a:t>1 Cor. 12:13; Eph. 2:16; 4:4; Col. 1:18</a:t>
            </a:r>
            <a:endParaRPr lang="en-US" sz="1600" dirty="0">
              <a:solidFill>
                <a:schemeClr val="bg1"/>
              </a:solidFill>
            </a:endParaRPr>
          </a:p>
        </p:txBody>
      </p:sp>
      <p:sp>
        <p:nvSpPr>
          <p:cNvPr id="34" name="TextBox 33"/>
          <p:cNvSpPr txBox="1"/>
          <p:nvPr/>
        </p:nvSpPr>
        <p:spPr>
          <a:xfrm rot="480000">
            <a:off x="1245296" y="4524814"/>
            <a:ext cx="3917190" cy="369332"/>
          </a:xfrm>
          <a:prstGeom prst="rect">
            <a:avLst/>
          </a:prstGeom>
          <a:noFill/>
        </p:spPr>
        <p:txBody>
          <a:bodyPr wrap="square" rtlCol="0">
            <a:spAutoFit/>
          </a:bodyPr>
          <a:lstStyle/>
          <a:p>
            <a:r>
              <a:rPr lang="en-US" dirty="0" smtClean="0">
                <a:solidFill>
                  <a:schemeClr val="accent6"/>
                </a:solidFill>
              </a:rPr>
              <a:t>- IN THE NAME OF CHRIST.</a:t>
            </a:r>
            <a:endParaRPr lang="en-US" dirty="0">
              <a:solidFill>
                <a:schemeClr val="accent6"/>
              </a:solidFill>
            </a:endParaRPr>
          </a:p>
        </p:txBody>
      </p:sp>
      <p:sp>
        <p:nvSpPr>
          <p:cNvPr id="35" name="TextBox 34"/>
          <p:cNvSpPr txBox="1"/>
          <p:nvPr/>
        </p:nvSpPr>
        <p:spPr>
          <a:xfrm rot="480000">
            <a:off x="4038559" y="4787064"/>
            <a:ext cx="1911809" cy="338554"/>
          </a:xfrm>
          <a:prstGeom prst="rect">
            <a:avLst/>
          </a:prstGeom>
          <a:noFill/>
        </p:spPr>
        <p:txBody>
          <a:bodyPr wrap="square" rtlCol="0">
            <a:spAutoFit/>
          </a:bodyPr>
          <a:lstStyle/>
          <a:p>
            <a:r>
              <a:rPr lang="en-US" sz="1600" dirty="0" smtClean="0">
                <a:solidFill>
                  <a:schemeClr val="bg1"/>
                </a:solidFill>
              </a:rPr>
              <a:t>Col. 3:17; Ac. 4:12</a:t>
            </a:r>
            <a:endParaRPr lang="en-US" sz="1600" dirty="0">
              <a:solidFill>
                <a:schemeClr val="bg1"/>
              </a:solidFill>
            </a:endParaRPr>
          </a:p>
        </p:txBody>
      </p:sp>
      <p:sp>
        <p:nvSpPr>
          <p:cNvPr id="36" name="TextBox 35"/>
          <p:cNvSpPr txBox="1"/>
          <p:nvPr/>
        </p:nvSpPr>
        <p:spPr>
          <a:xfrm rot="21300000">
            <a:off x="5189506" y="434718"/>
            <a:ext cx="3599361" cy="338554"/>
          </a:xfrm>
          <a:prstGeom prst="rect">
            <a:avLst/>
          </a:prstGeom>
          <a:noFill/>
        </p:spPr>
        <p:txBody>
          <a:bodyPr wrap="square" rtlCol="0">
            <a:spAutoFit/>
          </a:bodyPr>
          <a:lstStyle/>
          <a:p>
            <a:r>
              <a:rPr lang="en-US" sz="1600" dirty="0" smtClean="0">
                <a:solidFill>
                  <a:schemeClr val="bg1"/>
                </a:solidFill>
              </a:rPr>
              <a:t>2 Cor. 5:10-11; Rom. 14:10-12; Mt. 12:36</a:t>
            </a:r>
            <a:endParaRPr lang="en-US" sz="1600" dirty="0">
              <a:solidFill>
                <a:schemeClr val="bg1"/>
              </a:solidFill>
            </a:endParaRPr>
          </a:p>
        </p:txBody>
      </p:sp>
    </p:spTree>
  </p:cSld>
  <p:clrMapOvr>
    <a:masterClrMapping/>
  </p:clrMapOvr>
  <p:transition>
    <p:fade/>
  </p:transition>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 name="Chord 32"/>
          <p:cNvSpPr/>
          <p:nvPr/>
        </p:nvSpPr>
        <p:spPr>
          <a:xfrm flipH="1">
            <a:off x="-2100261" y="2"/>
            <a:ext cx="3779840" cy="5140328"/>
          </a:xfrm>
          <a:prstGeom prst="chord">
            <a:avLst>
              <a:gd name="adj1" fmla="val 5412151"/>
              <a:gd name="adj2" fmla="val 16200000"/>
            </a:avLst>
          </a:prstGeom>
          <a:gradFill flip="none" rotWithShape="1">
            <a:gsLst>
              <a:gs pos="99000">
                <a:srgbClr val="FF6600"/>
              </a:gs>
              <a:gs pos="1000">
                <a:srgbClr val="FFFF00"/>
              </a:gs>
            </a:gsLst>
            <a:lin ang="0" scaled="1"/>
            <a:tileRect/>
          </a:gra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 name="TextBox 3"/>
          <p:cNvSpPr txBox="1"/>
          <p:nvPr/>
        </p:nvSpPr>
        <p:spPr>
          <a:xfrm>
            <a:off x="-228600" y="243681"/>
            <a:ext cx="1447800" cy="4524315"/>
          </a:xfrm>
          <a:prstGeom prst="rect">
            <a:avLst/>
          </a:prstGeom>
          <a:noFill/>
          <a:ln>
            <a:noFill/>
          </a:ln>
        </p:spPr>
        <p:txBody>
          <a:bodyPr wrap="square" rtlCol="0">
            <a:spAutoFit/>
          </a:bodyPr>
          <a:lstStyle/>
          <a:p>
            <a:pPr algn="ctr"/>
            <a:r>
              <a:rPr lang="en-US" sz="9600" b="1" dirty="0" smtClean="0"/>
              <a:t>A</a:t>
            </a:r>
          </a:p>
          <a:p>
            <a:pPr algn="ctr"/>
            <a:r>
              <a:rPr lang="en-US" sz="9600" b="1" dirty="0" smtClean="0"/>
              <a:t>L</a:t>
            </a:r>
          </a:p>
          <a:p>
            <a:pPr algn="ctr"/>
            <a:r>
              <a:rPr lang="en-US" sz="9600" b="1" dirty="0" smtClean="0"/>
              <a:t>L</a:t>
            </a:r>
            <a:endParaRPr lang="en-US" sz="9600" b="1" dirty="0"/>
          </a:p>
        </p:txBody>
      </p:sp>
      <p:sp>
        <p:nvSpPr>
          <p:cNvPr id="5" name="Block Arc 4"/>
          <p:cNvSpPr/>
          <p:nvPr/>
        </p:nvSpPr>
        <p:spPr>
          <a:xfrm rot="5400000">
            <a:off x="-2605881" y="853283"/>
            <a:ext cx="5211763" cy="3505201"/>
          </a:xfrm>
          <a:prstGeom prst="blockArc">
            <a:avLst>
              <a:gd name="adj1" fmla="val 10789278"/>
              <a:gd name="adj2" fmla="val 11317"/>
              <a:gd name="adj3" fmla="val 4117"/>
            </a:avLst>
          </a:prstGeom>
          <a:solidFill>
            <a:srgbClr val="FFFF00"/>
          </a:solidFill>
          <a:ln>
            <a:solidFill>
              <a:srgbClr val="FF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tx1"/>
              </a:solidFill>
            </a:endParaRPr>
          </a:p>
        </p:txBody>
      </p:sp>
      <p:cxnSp>
        <p:nvCxnSpPr>
          <p:cNvPr id="7" name="Straight Connector 6"/>
          <p:cNvCxnSpPr/>
          <p:nvPr/>
        </p:nvCxnSpPr>
        <p:spPr>
          <a:xfrm flipV="1">
            <a:off x="1295400" y="0"/>
            <a:ext cx="5257800" cy="792161"/>
          </a:xfrm>
          <a:prstGeom prst="line">
            <a:avLst/>
          </a:prstGeom>
          <a:ln>
            <a:solidFill>
              <a:srgbClr val="FFFF00"/>
            </a:solidFill>
          </a:ln>
        </p:spPr>
        <p:style>
          <a:lnRef idx="2">
            <a:schemeClr val="accent1"/>
          </a:lnRef>
          <a:fillRef idx="0">
            <a:schemeClr val="accent1"/>
          </a:fillRef>
          <a:effectRef idx="1">
            <a:schemeClr val="accent1"/>
          </a:effectRef>
          <a:fontRef idx="minor">
            <a:schemeClr val="tx1"/>
          </a:fontRef>
        </p:style>
      </p:cxnSp>
      <p:cxnSp>
        <p:nvCxnSpPr>
          <p:cNvPr id="8" name="Straight Connector 7"/>
          <p:cNvCxnSpPr/>
          <p:nvPr/>
        </p:nvCxnSpPr>
        <p:spPr>
          <a:xfrm flipV="1">
            <a:off x="1676400" y="1462881"/>
            <a:ext cx="7391400" cy="304800"/>
          </a:xfrm>
          <a:prstGeom prst="line">
            <a:avLst/>
          </a:prstGeom>
          <a:ln>
            <a:solidFill>
              <a:srgbClr val="FFFF00"/>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V="1">
            <a:off x="1524000" y="548481"/>
            <a:ext cx="7527924" cy="700880"/>
          </a:xfrm>
          <a:prstGeom prst="line">
            <a:avLst/>
          </a:prstGeom>
          <a:ln>
            <a:solidFill>
              <a:srgbClr val="FFFF00"/>
            </a:solidFill>
          </a:ln>
        </p:spPr>
        <p:style>
          <a:lnRef idx="2">
            <a:schemeClr val="accent1"/>
          </a:lnRef>
          <a:fillRef idx="0">
            <a:schemeClr val="accent1"/>
          </a:fillRef>
          <a:effectRef idx="1">
            <a:schemeClr val="accent1"/>
          </a:effectRef>
          <a:fontRef idx="minor">
            <a:schemeClr val="tx1"/>
          </a:fontRef>
        </p:style>
      </p:cxnSp>
      <p:cxnSp>
        <p:nvCxnSpPr>
          <p:cNvPr id="14" name="Straight Connector 13"/>
          <p:cNvCxnSpPr/>
          <p:nvPr/>
        </p:nvCxnSpPr>
        <p:spPr>
          <a:xfrm>
            <a:off x="1752600" y="2301081"/>
            <a:ext cx="7391400" cy="1588"/>
          </a:xfrm>
          <a:prstGeom prst="line">
            <a:avLst/>
          </a:prstGeom>
          <a:ln>
            <a:solidFill>
              <a:srgbClr val="FFFF00"/>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a:off x="1187448" y="4572001"/>
            <a:ext cx="4679952" cy="639762"/>
          </a:xfrm>
          <a:prstGeom prst="line">
            <a:avLst/>
          </a:prstGeom>
          <a:ln>
            <a:solidFill>
              <a:srgbClr val="FFFF00"/>
            </a:solidFill>
          </a:ln>
        </p:spPr>
        <p:style>
          <a:lnRef idx="2">
            <a:schemeClr val="accent1"/>
          </a:lnRef>
          <a:fillRef idx="0">
            <a:schemeClr val="accent1"/>
          </a:fillRef>
          <a:effectRef idx="1">
            <a:schemeClr val="accent1"/>
          </a:effectRef>
          <a:fontRef idx="minor">
            <a:schemeClr val="tx1"/>
          </a:fontRef>
        </p:style>
      </p:cxnSp>
      <p:cxnSp>
        <p:nvCxnSpPr>
          <p:cNvPr id="24" name="Straight Connector 23"/>
          <p:cNvCxnSpPr/>
          <p:nvPr/>
        </p:nvCxnSpPr>
        <p:spPr>
          <a:xfrm>
            <a:off x="1679580" y="3444081"/>
            <a:ext cx="7472358" cy="381000"/>
          </a:xfrm>
          <a:prstGeom prst="line">
            <a:avLst/>
          </a:prstGeom>
          <a:ln>
            <a:solidFill>
              <a:srgbClr val="FFFF00"/>
            </a:solidFill>
          </a:ln>
        </p:spPr>
        <p:style>
          <a:lnRef idx="2">
            <a:schemeClr val="accent1"/>
          </a:lnRef>
          <a:fillRef idx="0">
            <a:schemeClr val="accent1"/>
          </a:fillRef>
          <a:effectRef idx="1">
            <a:schemeClr val="accent1"/>
          </a:effectRef>
          <a:fontRef idx="minor">
            <a:schemeClr val="tx1"/>
          </a:fontRef>
        </p:style>
      </p:cxnSp>
      <p:cxnSp>
        <p:nvCxnSpPr>
          <p:cNvPr id="25" name="Straight Connector 24"/>
          <p:cNvCxnSpPr/>
          <p:nvPr/>
        </p:nvCxnSpPr>
        <p:spPr>
          <a:xfrm>
            <a:off x="1511304" y="3977481"/>
            <a:ext cx="7688262" cy="700880"/>
          </a:xfrm>
          <a:prstGeom prst="line">
            <a:avLst/>
          </a:prstGeom>
          <a:ln>
            <a:solidFill>
              <a:srgbClr val="FFFF00"/>
            </a:solidFill>
          </a:ln>
        </p:spPr>
        <p:style>
          <a:lnRef idx="2">
            <a:schemeClr val="accent1"/>
          </a:lnRef>
          <a:fillRef idx="0">
            <a:schemeClr val="accent1"/>
          </a:fillRef>
          <a:effectRef idx="1">
            <a:schemeClr val="accent1"/>
          </a:effectRef>
          <a:fontRef idx="minor">
            <a:schemeClr val="tx1"/>
          </a:fontRef>
        </p:style>
      </p:cxnSp>
      <p:cxnSp>
        <p:nvCxnSpPr>
          <p:cNvPr id="26" name="Straight Connector 25"/>
          <p:cNvCxnSpPr/>
          <p:nvPr/>
        </p:nvCxnSpPr>
        <p:spPr>
          <a:xfrm>
            <a:off x="1752600" y="2834481"/>
            <a:ext cx="7359648" cy="167479"/>
          </a:xfrm>
          <a:prstGeom prst="line">
            <a:avLst/>
          </a:prstGeom>
          <a:ln>
            <a:solidFill>
              <a:srgbClr val="FFFF00"/>
            </a:solidFill>
          </a:ln>
        </p:spPr>
        <p:style>
          <a:lnRef idx="2">
            <a:schemeClr val="accent1"/>
          </a:lnRef>
          <a:fillRef idx="0">
            <a:schemeClr val="accent1"/>
          </a:fillRef>
          <a:effectRef idx="1">
            <a:schemeClr val="accent1"/>
          </a:effectRef>
          <a:fontRef idx="minor">
            <a:schemeClr val="tx1"/>
          </a:fontRef>
        </p:style>
      </p:cxnSp>
      <p:sp>
        <p:nvSpPr>
          <p:cNvPr id="13" name="TextBox 12"/>
          <p:cNvSpPr txBox="1"/>
          <p:nvPr/>
        </p:nvSpPr>
        <p:spPr>
          <a:xfrm rot="21090975">
            <a:off x="1295400" y="283500"/>
            <a:ext cx="2209800" cy="369332"/>
          </a:xfrm>
          <a:prstGeom prst="rect">
            <a:avLst/>
          </a:prstGeom>
          <a:noFill/>
        </p:spPr>
        <p:txBody>
          <a:bodyPr wrap="square" rtlCol="0">
            <a:spAutoFit/>
          </a:bodyPr>
          <a:lstStyle/>
          <a:p>
            <a:r>
              <a:rPr lang="en-US" dirty="0" smtClean="0">
                <a:solidFill>
                  <a:schemeClr val="accent6"/>
                </a:solidFill>
              </a:rPr>
              <a:t>- HAVE SINNED.</a:t>
            </a:r>
            <a:endParaRPr lang="en-US" dirty="0">
              <a:solidFill>
                <a:schemeClr val="accent6"/>
              </a:solidFill>
            </a:endParaRPr>
          </a:p>
        </p:txBody>
      </p:sp>
      <p:sp>
        <p:nvSpPr>
          <p:cNvPr id="16" name="TextBox 15"/>
          <p:cNvSpPr txBox="1"/>
          <p:nvPr/>
        </p:nvSpPr>
        <p:spPr>
          <a:xfrm rot="21300000">
            <a:off x="1438458" y="742293"/>
            <a:ext cx="3917190" cy="369332"/>
          </a:xfrm>
          <a:prstGeom prst="rect">
            <a:avLst/>
          </a:prstGeom>
          <a:noFill/>
        </p:spPr>
        <p:txBody>
          <a:bodyPr wrap="square" rtlCol="0">
            <a:spAutoFit/>
          </a:bodyPr>
          <a:lstStyle/>
          <a:p>
            <a:r>
              <a:rPr lang="en-US" dirty="0" smtClean="0">
                <a:solidFill>
                  <a:schemeClr val="accent6"/>
                </a:solidFill>
              </a:rPr>
              <a:t>- MUST GIVE AN ACCOUNT TO GOD.</a:t>
            </a:r>
            <a:endParaRPr lang="en-US" dirty="0">
              <a:solidFill>
                <a:schemeClr val="accent6"/>
              </a:solidFill>
            </a:endParaRPr>
          </a:p>
        </p:txBody>
      </p:sp>
      <p:sp>
        <p:nvSpPr>
          <p:cNvPr id="18" name="TextBox 17"/>
          <p:cNvSpPr txBox="1"/>
          <p:nvPr/>
        </p:nvSpPr>
        <p:spPr>
          <a:xfrm rot="21069094">
            <a:off x="2892844" y="69126"/>
            <a:ext cx="2063299" cy="338554"/>
          </a:xfrm>
          <a:prstGeom prst="rect">
            <a:avLst/>
          </a:prstGeom>
          <a:noFill/>
        </p:spPr>
        <p:txBody>
          <a:bodyPr wrap="square" rtlCol="0">
            <a:spAutoFit/>
          </a:bodyPr>
          <a:lstStyle/>
          <a:p>
            <a:r>
              <a:rPr lang="en-US" sz="1600" dirty="0" smtClean="0">
                <a:solidFill>
                  <a:schemeClr val="bg1"/>
                </a:solidFill>
              </a:rPr>
              <a:t>Rom. 3:23; Eccl. 7:20</a:t>
            </a:r>
            <a:endParaRPr lang="en-US" sz="1600" dirty="0">
              <a:solidFill>
                <a:schemeClr val="bg1"/>
              </a:solidFill>
            </a:endParaRPr>
          </a:p>
        </p:txBody>
      </p:sp>
      <p:sp>
        <p:nvSpPr>
          <p:cNvPr id="19" name="TextBox 18"/>
          <p:cNvSpPr txBox="1"/>
          <p:nvPr/>
        </p:nvSpPr>
        <p:spPr>
          <a:xfrm rot="21480000">
            <a:off x="1614672" y="1357018"/>
            <a:ext cx="3917190" cy="369332"/>
          </a:xfrm>
          <a:prstGeom prst="rect">
            <a:avLst/>
          </a:prstGeom>
          <a:noFill/>
        </p:spPr>
        <p:txBody>
          <a:bodyPr wrap="square" rtlCol="0">
            <a:spAutoFit/>
          </a:bodyPr>
          <a:lstStyle/>
          <a:p>
            <a:r>
              <a:rPr lang="en-US" dirty="0" smtClean="0">
                <a:solidFill>
                  <a:schemeClr val="accent6"/>
                </a:solidFill>
              </a:rPr>
              <a:t>- MUST OBEY THE GOSPEL OF CHRIST.</a:t>
            </a:r>
            <a:endParaRPr lang="en-US" dirty="0">
              <a:solidFill>
                <a:schemeClr val="accent6"/>
              </a:solidFill>
            </a:endParaRPr>
          </a:p>
        </p:txBody>
      </p:sp>
      <p:sp>
        <p:nvSpPr>
          <p:cNvPr id="20" name="TextBox 19"/>
          <p:cNvSpPr txBox="1"/>
          <p:nvPr/>
        </p:nvSpPr>
        <p:spPr>
          <a:xfrm rot="21420000">
            <a:off x="5341906" y="1214518"/>
            <a:ext cx="3599361" cy="338554"/>
          </a:xfrm>
          <a:prstGeom prst="rect">
            <a:avLst/>
          </a:prstGeom>
          <a:noFill/>
        </p:spPr>
        <p:txBody>
          <a:bodyPr wrap="square" rtlCol="0">
            <a:spAutoFit/>
          </a:bodyPr>
          <a:lstStyle/>
          <a:p>
            <a:r>
              <a:rPr lang="en-US" sz="1600" dirty="0" smtClean="0">
                <a:solidFill>
                  <a:schemeClr val="bg1"/>
                </a:solidFill>
              </a:rPr>
              <a:t>Heb. 5:8-9; 1 Pt. 4:17-18; 2 Thess. 1:8-9</a:t>
            </a:r>
            <a:endParaRPr lang="en-US" sz="1600" dirty="0">
              <a:solidFill>
                <a:schemeClr val="bg1"/>
              </a:solidFill>
            </a:endParaRPr>
          </a:p>
        </p:txBody>
      </p:sp>
      <p:sp>
        <p:nvSpPr>
          <p:cNvPr id="21" name="TextBox 20"/>
          <p:cNvSpPr txBox="1"/>
          <p:nvPr/>
        </p:nvSpPr>
        <p:spPr>
          <a:xfrm>
            <a:off x="1743258" y="1968264"/>
            <a:ext cx="3917190" cy="369332"/>
          </a:xfrm>
          <a:prstGeom prst="rect">
            <a:avLst/>
          </a:prstGeom>
          <a:noFill/>
        </p:spPr>
        <p:txBody>
          <a:bodyPr wrap="square" rtlCol="0">
            <a:spAutoFit/>
          </a:bodyPr>
          <a:lstStyle/>
          <a:p>
            <a:r>
              <a:rPr lang="en-US" dirty="0" smtClean="0">
                <a:solidFill>
                  <a:schemeClr val="accent6"/>
                </a:solidFill>
              </a:rPr>
              <a:t>- INVITED TO COME TO CHRIST.</a:t>
            </a:r>
            <a:endParaRPr lang="en-US" dirty="0">
              <a:solidFill>
                <a:schemeClr val="accent6"/>
              </a:solidFill>
            </a:endParaRPr>
          </a:p>
        </p:txBody>
      </p:sp>
      <p:sp>
        <p:nvSpPr>
          <p:cNvPr id="22" name="TextBox 21"/>
          <p:cNvSpPr txBox="1"/>
          <p:nvPr/>
        </p:nvSpPr>
        <p:spPr>
          <a:xfrm>
            <a:off x="5392239" y="1983168"/>
            <a:ext cx="3599361" cy="338554"/>
          </a:xfrm>
          <a:prstGeom prst="rect">
            <a:avLst/>
          </a:prstGeom>
          <a:noFill/>
        </p:spPr>
        <p:txBody>
          <a:bodyPr wrap="square" rtlCol="0">
            <a:spAutoFit/>
          </a:bodyPr>
          <a:lstStyle/>
          <a:p>
            <a:r>
              <a:rPr lang="en-US" sz="1600" dirty="0" smtClean="0">
                <a:solidFill>
                  <a:schemeClr val="bg1"/>
                </a:solidFill>
              </a:rPr>
              <a:t>Mt. 11:28-29; Heb. 2:9; Rev. 22:17</a:t>
            </a:r>
            <a:endParaRPr lang="en-US" sz="1600" dirty="0">
              <a:solidFill>
                <a:schemeClr val="bg1"/>
              </a:solidFill>
            </a:endParaRPr>
          </a:p>
        </p:txBody>
      </p:sp>
      <p:sp>
        <p:nvSpPr>
          <p:cNvPr id="27" name="TextBox 26"/>
          <p:cNvSpPr txBox="1"/>
          <p:nvPr/>
        </p:nvSpPr>
        <p:spPr>
          <a:xfrm rot="60000">
            <a:off x="1792464" y="2528645"/>
            <a:ext cx="3917190" cy="369332"/>
          </a:xfrm>
          <a:prstGeom prst="rect">
            <a:avLst/>
          </a:prstGeom>
          <a:noFill/>
        </p:spPr>
        <p:txBody>
          <a:bodyPr wrap="square" rtlCol="0">
            <a:spAutoFit/>
          </a:bodyPr>
          <a:lstStyle/>
          <a:p>
            <a:r>
              <a:rPr lang="en-US" dirty="0" smtClean="0">
                <a:solidFill>
                  <a:schemeClr val="accent6"/>
                </a:solidFill>
              </a:rPr>
              <a:t>- SPIRITUAL BLESSINGS IN CHRIST.</a:t>
            </a:r>
            <a:endParaRPr lang="en-US" dirty="0">
              <a:solidFill>
                <a:schemeClr val="accent6"/>
              </a:solidFill>
            </a:endParaRPr>
          </a:p>
        </p:txBody>
      </p:sp>
      <p:sp>
        <p:nvSpPr>
          <p:cNvPr id="28" name="TextBox 27"/>
          <p:cNvSpPr txBox="1"/>
          <p:nvPr/>
        </p:nvSpPr>
        <p:spPr>
          <a:xfrm rot="60000">
            <a:off x="5457828" y="2621390"/>
            <a:ext cx="3599361" cy="338554"/>
          </a:xfrm>
          <a:prstGeom prst="rect">
            <a:avLst/>
          </a:prstGeom>
          <a:noFill/>
        </p:spPr>
        <p:txBody>
          <a:bodyPr wrap="square" rtlCol="0">
            <a:spAutoFit/>
          </a:bodyPr>
          <a:lstStyle/>
          <a:p>
            <a:r>
              <a:rPr lang="en-US" sz="1600" dirty="0" smtClean="0">
                <a:solidFill>
                  <a:schemeClr val="bg1"/>
                </a:solidFill>
              </a:rPr>
              <a:t>Eph. 1:3; Gal. 3:26-27</a:t>
            </a:r>
            <a:endParaRPr lang="en-US" sz="1600" dirty="0">
              <a:solidFill>
                <a:schemeClr val="bg1"/>
              </a:solidFill>
            </a:endParaRPr>
          </a:p>
        </p:txBody>
      </p:sp>
      <p:sp>
        <p:nvSpPr>
          <p:cNvPr id="29" name="TextBox 28"/>
          <p:cNvSpPr txBox="1"/>
          <p:nvPr/>
        </p:nvSpPr>
        <p:spPr>
          <a:xfrm rot="180000">
            <a:off x="1692021" y="3209785"/>
            <a:ext cx="3917190" cy="369332"/>
          </a:xfrm>
          <a:prstGeom prst="rect">
            <a:avLst/>
          </a:prstGeom>
          <a:noFill/>
        </p:spPr>
        <p:txBody>
          <a:bodyPr wrap="square" rtlCol="0">
            <a:spAutoFit/>
          </a:bodyPr>
          <a:lstStyle/>
          <a:p>
            <a:r>
              <a:rPr lang="en-US" dirty="0" smtClean="0">
                <a:solidFill>
                  <a:schemeClr val="accent6"/>
                </a:solidFill>
              </a:rPr>
              <a:t>- THINGS COMMANDED ESSENTIAL.</a:t>
            </a:r>
            <a:endParaRPr lang="en-US" dirty="0">
              <a:solidFill>
                <a:schemeClr val="accent6"/>
              </a:solidFill>
            </a:endParaRPr>
          </a:p>
        </p:txBody>
      </p:sp>
      <p:sp>
        <p:nvSpPr>
          <p:cNvPr id="30" name="TextBox 29"/>
          <p:cNvSpPr txBox="1"/>
          <p:nvPr/>
        </p:nvSpPr>
        <p:spPr>
          <a:xfrm rot="180000">
            <a:off x="5493839" y="3421148"/>
            <a:ext cx="3599361" cy="338554"/>
          </a:xfrm>
          <a:prstGeom prst="rect">
            <a:avLst/>
          </a:prstGeom>
          <a:noFill/>
        </p:spPr>
        <p:txBody>
          <a:bodyPr wrap="square" rtlCol="0">
            <a:spAutoFit/>
          </a:bodyPr>
          <a:lstStyle/>
          <a:p>
            <a:r>
              <a:rPr lang="en-US" sz="1600" dirty="0" smtClean="0">
                <a:solidFill>
                  <a:schemeClr val="bg1"/>
                </a:solidFill>
              </a:rPr>
              <a:t>Mt. 28:18-20; Psa. 119:172; 1 Jn. 2:3-4</a:t>
            </a:r>
            <a:endParaRPr lang="en-US" sz="1600" dirty="0">
              <a:solidFill>
                <a:schemeClr val="bg1"/>
              </a:solidFill>
            </a:endParaRPr>
          </a:p>
        </p:txBody>
      </p:sp>
      <p:sp>
        <p:nvSpPr>
          <p:cNvPr id="31" name="TextBox 30"/>
          <p:cNvSpPr txBox="1"/>
          <p:nvPr/>
        </p:nvSpPr>
        <p:spPr>
          <a:xfrm rot="300000">
            <a:off x="1565972" y="3834745"/>
            <a:ext cx="3917190" cy="369332"/>
          </a:xfrm>
          <a:prstGeom prst="rect">
            <a:avLst/>
          </a:prstGeom>
          <a:noFill/>
        </p:spPr>
        <p:txBody>
          <a:bodyPr wrap="square" rtlCol="0">
            <a:spAutoFit/>
          </a:bodyPr>
          <a:lstStyle/>
          <a:p>
            <a:r>
              <a:rPr lang="en-US" dirty="0" smtClean="0">
                <a:solidFill>
                  <a:schemeClr val="accent6"/>
                </a:solidFill>
              </a:rPr>
              <a:t>- IN ONE BODY – THE CHURCH.</a:t>
            </a:r>
            <a:endParaRPr lang="en-US" dirty="0">
              <a:solidFill>
                <a:schemeClr val="accent6"/>
              </a:solidFill>
            </a:endParaRPr>
          </a:p>
        </p:txBody>
      </p:sp>
      <p:sp>
        <p:nvSpPr>
          <p:cNvPr id="32" name="TextBox 31"/>
          <p:cNvSpPr txBox="1"/>
          <p:nvPr/>
        </p:nvSpPr>
        <p:spPr>
          <a:xfrm rot="300000">
            <a:off x="5384333" y="4176455"/>
            <a:ext cx="3599361" cy="338554"/>
          </a:xfrm>
          <a:prstGeom prst="rect">
            <a:avLst/>
          </a:prstGeom>
          <a:noFill/>
        </p:spPr>
        <p:txBody>
          <a:bodyPr wrap="square" rtlCol="0">
            <a:spAutoFit/>
          </a:bodyPr>
          <a:lstStyle/>
          <a:p>
            <a:r>
              <a:rPr lang="en-US" sz="1600" dirty="0" smtClean="0">
                <a:solidFill>
                  <a:schemeClr val="bg1"/>
                </a:solidFill>
              </a:rPr>
              <a:t>1 Cor. 12:13; Eph. 2:16; 4:4; Col. 1:18</a:t>
            </a:r>
            <a:endParaRPr lang="en-US" sz="1600" dirty="0">
              <a:solidFill>
                <a:schemeClr val="bg1"/>
              </a:solidFill>
            </a:endParaRPr>
          </a:p>
        </p:txBody>
      </p:sp>
      <p:sp>
        <p:nvSpPr>
          <p:cNvPr id="34" name="TextBox 33"/>
          <p:cNvSpPr txBox="1"/>
          <p:nvPr/>
        </p:nvSpPr>
        <p:spPr>
          <a:xfrm rot="480000">
            <a:off x="1245296" y="4524814"/>
            <a:ext cx="3917190" cy="369332"/>
          </a:xfrm>
          <a:prstGeom prst="rect">
            <a:avLst/>
          </a:prstGeom>
          <a:noFill/>
        </p:spPr>
        <p:txBody>
          <a:bodyPr wrap="square" rtlCol="0">
            <a:spAutoFit/>
          </a:bodyPr>
          <a:lstStyle/>
          <a:p>
            <a:r>
              <a:rPr lang="en-US" dirty="0" smtClean="0">
                <a:solidFill>
                  <a:schemeClr val="accent6"/>
                </a:solidFill>
              </a:rPr>
              <a:t>- IN THE NAME OF CHRIST.</a:t>
            </a:r>
            <a:endParaRPr lang="en-US" dirty="0">
              <a:solidFill>
                <a:schemeClr val="accent6"/>
              </a:solidFill>
            </a:endParaRPr>
          </a:p>
        </p:txBody>
      </p:sp>
      <p:sp>
        <p:nvSpPr>
          <p:cNvPr id="35" name="TextBox 34"/>
          <p:cNvSpPr txBox="1"/>
          <p:nvPr/>
        </p:nvSpPr>
        <p:spPr>
          <a:xfrm rot="480000">
            <a:off x="4038559" y="4787064"/>
            <a:ext cx="1911809" cy="338554"/>
          </a:xfrm>
          <a:prstGeom prst="rect">
            <a:avLst/>
          </a:prstGeom>
          <a:noFill/>
        </p:spPr>
        <p:txBody>
          <a:bodyPr wrap="square" rtlCol="0">
            <a:spAutoFit/>
          </a:bodyPr>
          <a:lstStyle/>
          <a:p>
            <a:r>
              <a:rPr lang="en-US" sz="1600" dirty="0" smtClean="0">
                <a:solidFill>
                  <a:schemeClr val="bg1"/>
                </a:solidFill>
              </a:rPr>
              <a:t>Col. 3:17; Ac. 4:12</a:t>
            </a:r>
            <a:endParaRPr lang="en-US" sz="1600" dirty="0">
              <a:solidFill>
                <a:schemeClr val="bg1"/>
              </a:solidFill>
            </a:endParaRPr>
          </a:p>
        </p:txBody>
      </p:sp>
      <p:sp>
        <p:nvSpPr>
          <p:cNvPr id="36" name="TextBox 35"/>
          <p:cNvSpPr txBox="1"/>
          <p:nvPr/>
        </p:nvSpPr>
        <p:spPr>
          <a:xfrm rot="21300000">
            <a:off x="5189506" y="434718"/>
            <a:ext cx="3599361" cy="338554"/>
          </a:xfrm>
          <a:prstGeom prst="rect">
            <a:avLst/>
          </a:prstGeom>
          <a:noFill/>
        </p:spPr>
        <p:txBody>
          <a:bodyPr wrap="square" rtlCol="0">
            <a:spAutoFit/>
          </a:bodyPr>
          <a:lstStyle/>
          <a:p>
            <a:r>
              <a:rPr lang="en-US" sz="1600" dirty="0" smtClean="0">
                <a:solidFill>
                  <a:schemeClr val="bg1"/>
                </a:solidFill>
              </a:rPr>
              <a:t>2 Cor. 5:10-11; Rom. 14:10-12; Mt. 12:36</a:t>
            </a:r>
            <a:endParaRPr lang="en-US" sz="1600" dirty="0">
              <a:solidFill>
                <a:schemeClr val="bg1"/>
              </a:solidFill>
            </a:endParaRPr>
          </a:p>
        </p:txBody>
      </p:sp>
      <p:sp>
        <p:nvSpPr>
          <p:cNvPr id="37" name="Rounded Rectangle 36"/>
          <p:cNvSpPr/>
          <p:nvPr/>
        </p:nvSpPr>
        <p:spPr>
          <a:xfrm>
            <a:off x="2964587" y="596102"/>
            <a:ext cx="5045717" cy="2162179"/>
          </a:xfrm>
          <a:prstGeom prst="roundRect">
            <a:avLst/>
          </a:prstGeom>
          <a:solidFill>
            <a:schemeClr val="tx1"/>
          </a:solidFill>
          <a:ln>
            <a:solidFill>
              <a:srgbClr val="008000"/>
            </a:solidFill>
          </a:ln>
        </p:spPr>
        <p:style>
          <a:lnRef idx="1">
            <a:schemeClr val="accent1"/>
          </a:lnRef>
          <a:fillRef idx="3">
            <a:schemeClr val="accent1"/>
          </a:fillRef>
          <a:effectRef idx="2">
            <a:schemeClr val="accent1"/>
          </a:effectRef>
          <a:fontRef idx="minor">
            <a:schemeClr val="lt1"/>
          </a:fontRef>
        </p:style>
        <p:txBody>
          <a:bodyPr rtlCol="0" anchor="ctr"/>
          <a:lstStyle/>
          <a:p>
            <a:r>
              <a:rPr lang="en-US" sz="2000" b="1" u="sng" dirty="0" smtClean="0">
                <a:solidFill>
                  <a:schemeClr val="bg1"/>
                </a:solidFill>
              </a:rPr>
              <a:t>Colossians 3:17.</a:t>
            </a:r>
            <a:endParaRPr lang="en-US" sz="2000" u="sng" dirty="0" smtClean="0">
              <a:solidFill>
                <a:schemeClr val="bg1"/>
              </a:solidFill>
            </a:endParaRPr>
          </a:p>
          <a:p>
            <a:r>
              <a:rPr lang="en-US" sz="2000" dirty="0" smtClean="0"/>
              <a:t>And whatever you do in word or deed, do all in the name of the Lord Jesus, giving thanks to God the Father through Him.</a:t>
            </a:r>
            <a:endParaRPr lang="en-US" sz="2000" dirty="0" smtClean="0">
              <a:solidFill>
                <a:schemeClr val="bg1"/>
              </a:solidFill>
            </a:endParaRPr>
          </a:p>
        </p:txBody>
      </p:sp>
    </p:spTree>
  </p:cSld>
  <p:clrMapOvr>
    <a:masterClrMapping/>
  </p:clrMapOvr>
  <p:transition>
    <p:fade/>
  </p:transition>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 name="Chord 32"/>
          <p:cNvSpPr/>
          <p:nvPr/>
        </p:nvSpPr>
        <p:spPr>
          <a:xfrm flipH="1">
            <a:off x="-2100261" y="2"/>
            <a:ext cx="3779840" cy="5140328"/>
          </a:xfrm>
          <a:prstGeom prst="chord">
            <a:avLst>
              <a:gd name="adj1" fmla="val 5412151"/>
              <a:gd name="adj2" fmla="val 16200000"/>
            </a:avLst>
          </a:prstGeom>
          <a:gradFill flip="none" rotWithShape="1">
            <a:gsLst>
              <a:gs pos="99000">
                <a:srgbClr val="FF6600"/>
              </a:gs>
              <a:gs pos="1000">
                <a:srgbClr val="FFFF00"/>
              </a:gs>
            </a:gsLst>
            <a:lin ang="0" scaled="1"/>
            <a:tileRect/>
          </a:gra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 name="TextBox 3"/>
          <p:cNvSpPr txBox="1"/>
          <p:nvPr/>
        </p:nvSpPr>
        <p:spPr>
          <a:xfrm>
            <a:off x="-228600" y="243681"/>
            <a:ext cx="1447800" cy="4524315"/>
          </a:xfrm>
          <a:prstGeom prst="rect">
            <a:avLst/>
          </a:prstGeom>
          <a:noFill/>
          <a:ln>
            <a:noFill/>
          </a:ln>
        </p:spPr>
        <p:txBody>
          <a:bodyPr wrap="square" rtlCol="0">
            <a:spAutoFit/>
          </a:bodyPr>
          <a:lstStyle/>
          <a:p>
            <a:pPr algn="ctr"/>
            <a:r>
              <a:rPr lang="en-US" sz="9600" b="1" dirty="0" smtClean="0"/>
              <a:t>A</a:t>
            </a:r>
          </a:p>
          <a:p>
            <a:pPr algn="ctr"/>
            <a:r>
              <a:rPr lang="en-US" sz="9600" b="1" dirty="0" smtClean="0"/>
              <a:t>L</a:t>
            </a:r>
          </a:p>
          <a:p>
            <a:pPr algn="ctr"/>
            <a:r>
              <a:rPr lang="en-US" sz="9600" b="1" dirty="0" smtClean="0"/>
              <a:t>L</a:t>
            </a:r>
            <a:endParaRPr lang="en-US" sz="9600" b="1" dirty="0"/>
          </a:p>
        </p:txBody>
      </p:sp>
      <p:sp>
        <p:nvSpPr>
          <p:cNvPr id="5" name="Block Arc 4"/>
          <p:cNvSpPr/>
          <p:nvPr/>
        </p:nvSpPr>
        <p:spPr>
          <a:xfrm rot="5400000">
            <a:off x="-2605881" y="853283"/>
            <a:ext cx="5211763" cy="3505201"/>
          </a:xfrm>
          <a:prstGeom prst="blockArc">
            <a:avLst>
              <a:gd name="adj1" fmla="val 10789278"/>
              <a:gd name="adj2" fmla="val 11317"/>
              <a:gd name="adj3" fmla="val 4117"/>
            </a:avLst>
          </a:prstGeom>
          <a:solidFill>
            <a:srgbClr val="FFFF00"/>
          </a:solidFill>
          <a:ln>
            <a:solidFill>
              <a:srgbClr val="FF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tx1"/>
              </a:solidFill>
            </a:endParaRPr>
          </a:p>
        </p:txBody>
      </p:sp>
      <p:cxnSp>
        <p:nvCxnSpPr>
          <p:cNvPr id="7" name="Straight Connector 6"/>
          <p:cNvCxnSpPr/>
          <p:nvPr/>
        </p:nvCxnSpPr>
        <p:spPr>
          <a:xfrm flipV="1">
            <a:off x="1295400" y="0"/>
            <a:ext cx="5257800" cy="792161"/>
          </a:xfrm>
          <a:prstGeom prst="line">
            <a:avLst/>
          </a:prstGeom>
          <a:ln>
            <a:solidFill>
              <a:srgbClr val="FFFF00"/>
            </a:solidFill>
          </a:ln>
        </p:spPr>
        <p:style>
          <a:lnRef idx="2">
            <a:schemeClr val="accent1"/>
          </a:lnRef>
          <a:fillRef idx="0">
            <a:schemeClr val="accent1"/>
          </a:fillRef>
          <a:effectRef idx="1">
            <a:schemeClr val="accent1"/>
          </a:effectRef>
          <a:fontRef idx="minor">
            <a:schemeClr val="tx1"/>
          </a:fontRef>
        </p:style>
      </p:cxnSp>
      <p:cxnSp>
        <p:nvCxnSpPr>
          <p:cNvPr id="8" name="Straight Connector 7"/>
          <p:cNvCxnSpPr/>
          <p:nvPr/>
        </p:nvCxnSpPr>
        <p:spPr>
          <a:xfrm flipV="1">
            <a:off x="1676400" y="1462881"/>
            <a:ext cx="7391400" cy="304800"/>
          </a:xfrm>
          <a:prstGeom prst="line">
            <a:avLst/>
          </a:prstGeom>
          <a:ln>
            <a:solidFill>
              <a:srgbClr val="FFFF00"/>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V="1">
            <a:off x="1524000" y="548481"/>
            <a:ext cx="7527924" cy="700880"/>
          </a:xfrm>
          <a:prstGeom prst="line">
            <a:avLst/>
          </a:prstGeom>
          <a:ln>
            <a:solidFill>
              <a:srgbClr val="FFFF00"/>
            </a:solidFill>
          </a:ln>
        </p:spPr>
        <p:style>
          <a:lnRef idx="2">
            <a:schemeClr val="accent1"/>
          </a:lnRef>
          <a:fillRef idx="0">
            <a:schemeClr val="accent1"/>
          </a:fillRef>
          <a:effectRef idx="1">
            <a:schemeClr val="accent1"/>
          </a:effectRef>
          <a:fontRef idx="minor">
            <a:schemeClr val="tx1"/>
          </a:fontRef>
        </p:style>
      </p:cxnSp>
      <p:cxnSp>
        <p:nvCxnSpPr>
          <p:cNvPr id="14" name="Straight Connector 13"/>
          <p:cNvCxnSpPr/>
          <p:nvPr/>
        </p:nvCxnSpPr>
        <p:spPr>
          <a:xfrm>
            <a:off x="1752600" y="2301081"/>
            <a:ext cx="7391400" cy="1588"/>
          </a:xfrm>
          <a:prstGeom prst="line">
            <a:avLst/>
          </a:prstGeom>
          <a:ln>
            <a:solidFill>
              <a:srgbClr val="FFFF00"/>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a:off x="1187448" y="4572001"/>
            <a:ext cx="4679952" cy="639762"/>
          </a:xfrm>
          <a:prstGeom prst="line">
            <a:avLst/>
          </a:prstGeom>
          <a:ln>
            <a:solidFill>
              <a:srgbClr val="FFFF00"/>
            </a:solidFill>
          </a:ln>
        </p:spPr>
        <p:style>
          <a:lnRef idx="2">
            <a:schemeClr val="accent1"/>
          </a:lnRef>
          <a:fillRef idx="0">
            <a:schemeClr val="accent1"/>
          </a:fillRef>
          <a:effectRef idx="1">
            <a:schemeClr val="accent1"/>
          </a:effectRef>
          <a:fontRef idx="minor">
            <a:schemeClr val="tx1"/>
          </a:fontRef>
        </p:style>
      </p:cxnSp>
      <p:cxnSp>
        <p:nvCxnSpPr>
          <p:cNvPr id="24" name="Straight Connector 23"/>
          <p:cNvCxnSpPr/>
          <p:nvPr/>
        </p:nvCxnSpPr>
        <p:spPr>
          <a:xfrm>
            <a:off x="1679580" y="3444081"/>
            <a:ext cx="7472358" cy="381000"/>
          </a:xfrm>
          <a:prstGeom prst="line">
            <a:avLst/>
          </a:prstGeom>
          <a:ln>
            <a:solidFill>
              <a:srgbClr val="FFFF00"/>
            </a:solidFill>
          </a:ln>
        </p:spPr>
        <p:style>
          <a:lnRef idx="2">
            <a:schemeClr val="accent1"/>
          </a:lnRef>
          <a:fillRef idx="0">
            <a:schemeClr val="accent1"/>
          </a:fillRef>
          <a:effectRef idx="1">
            <a:schemeClr val="accent1"/>
          </a:effectRef>
          <a:fontRef idx="minor">
            <a:schemeClr val="tx1"/>
          </a:fontRef>
        </p:style>
      </p:cxnSp>
      <p:cxnSp>
        <p:nvCxnSpPr>
          <p:cNvPr id="25" name="Straight Connector 24"/>
          <p:cNvCxnSpPr/>
          <p:nvPr/>
        </p:nvCxnSpPr>
        <p:spPr>
          <a:xfrm>
            <a:off x="1511304" y="3977481"/>
            <a:ext cx="7688262" cy="700880"/>
          </a:xfrm>
          <a:prstGeom prst="line">
            <a:avLst/>
          </a:prstGeom>
          <a:ln>
            <a:solidFill>
              <a:srgbClr val="FFFF00"/>
            </a:solidFill>
          </a:ln>
        </p:spPr>
        <p:style>
          <a:lnRef idx="2">
            <a:schemeClr val="accent1"/>
          </a:lnRef>
          <a:fillRef idx="0">
            <a:schemeClr val="accent1"/>
          </a:fillRef>
          <a:effectRef idx="1">
            <a:schemeClr val="accent1"/>
          </a:effectRef>
          <a:fontRef idx="minor">
            <a:schemeClr val="tx1"/>
          </a:fontRef>
        </p:style>
      </p:cxnSp>
      <p:cxnSp>
        <p:nvCxnSpPr>
          <p:cNvPr id="26" name="Straight Connector 25"/>
          <p:cNvCxnSpPr/>
          <p:nvPr/>
        </p:nvCxnSpPr>
        <p:spPr>
          <a:xfrm>
            <a:off x="1752600" y="2834481"/>
            <a:ext cx="7359648" cy="167479"/>
          </a:xfrm>
          <a:prstGeom prst="line">
            <a:avLst/>
          </a:prstGeom>
          <a:ln>
            <a:solidFill>
              <a:srgbClr val="FFFF00"/>
            </a:solidFill>
          </a:ln>
        </p:spPr>
        <p:style>
          <a:lnRef idx="2">
            <a:schemeClr val="accent1"/>
          </a:lnRef>
          <a:fillRef idx="0">
            <a:schemeClr val="accent1"/>
          </a:fillRef>
          <a:effectRef idx="1">
            <a:schemeClr val="accent1"/>
          </a:effectRef>
          <a:fontRef idx="minor">
            <a:schemeClr val="tx1"/>
          </a:fontRef>
        </p:style>
      </p:cxnSp>
      <p:sp>
        <p:nvSpPr>
          <p:cNvPr id="13" name="TextBox 12"/>
          <p:cNvSpPr txBox="1"/>
          <p:nvPr/>
        </p:nvSpPr>
        <p:spPr>
          <a:xfrm rot="21090975">
            <a:off x="1295400" y="283500"/>
            <a:ext cx="2209800" cy="369332"/>
          </a:xfrm>
          <a:prstGeom prst="rect">
            <a:avLst/>
          </a:prstGeom>
          <a:noFill/>
        </p:spPr>
        <p:txBody>
          <a:bodyPr wrap="square" rtlCol="0">
            <a:spAutoFit/>
          </a:bodyPr>
          <a:lstStyle/>
          <a:p>
            <a:r>
              <a:rPr lang="en-US" dirty="0" smtClean="0">
                <a:solidFill>
                  <a:schemeClr val="accent6"/>
                </a:solidFill>
              </a:rPr>
              <a:t>- HAVE SINNED.</a:t>
            </a:r>
            <a:endParaRPr lang="en-US" dirty="0">
              <a:solidFill>
                <a:schemeClr val="accent6"/>
              </a:solidFill>
            </a:endParaRPr>
          </a:p>
        </p:txBody>
      </p:sp>
      <p:sp>
        <p:nvSpPr>
          <p:cNvPr id="16" name="TextBox 15"/>
          <p:cNvSpPr txBox="1"/>
          <p:nvPr/>
        </p:nvSpPr>
        <p:spPr>
          <a:xfrm rot="21300000">
            <a:off x="1438458" y="742293"/>
            <a:ext cx="3917190" cy="369332"/>
          </a:xfrm>
          <a:prstGeom prst="rect">
            <a:avLst/>
          </a:prstGeom>
          <a:noFill/>
        </p:spPr>
        <p:txBody>
          <a:bodyPr wrap="square" rtlCol="0">
            <a:spAutoFit/>
          </a:bodyPr>
          <a:lstStyle/>
          <a:p>
            <a:r>
              <a:rPr lang="en-US" dirty="0" smtClean="0">
                <a:solidFill>
                  <a:schemeClr val="accent6"/>
                </a:solidFill>
              </a:rPr>
              <a:t>- MUST GIVE AN ACCOUNT TO GOD.</a:t>
            </a:r>
            <a:endParaRPr lang="en-US" dirty="0">
              <a:solidFill>
                <a:schemeClr val="accent6"/>
              </a:solidFill>
            </a:endParaRPr>
          </a:p>
        </p:txBody>
      </p:sp>
      <p:sp>
        <p:nvSpPr>
          <p:cNvPr id="18" name="TextBox 17"/>
          <p:cNvSpPr txBox="1"/>
          <p:nvPr/>
        </p:nvSpPr>
        <p:spPr>
          <a:xfrm rot="21069094">
            <a:off x="2892844" y="69126"/>
            <a:ext cx="2063299" cy="338554"/>
          </a:xfrm>
          <a:prstGeom prst="rect">
            <a:avLst/>
          </a:prstGeom>
          <a:noFill/>
        </p:spPr>
        <p:txBody>
          <a:bodyPr wrap="square" rtlCol="0">
            <a:spAutoFit/>
          </a:bodyPr>
          <a:lstStyle/>
          <a:p>
            <a:r>
              <a:rPr lang="en-US" sz="1600" dirty="0" smtClean="0">
                <a:solidFill>
                  <a:schemeClr val="bg1"/>
                </a:solidFill>
              </a:rPr>
              <a:t>Rom. 3:23; Eccl. 7:20</a:t>
            </a:r>
            <a:endParaRPr lang="en-US" sz="1600" dirty="0">
              <a:solidFill>
                <a:schemeClr val="bg1"/>
              </a:solidFill>
            </a:endParaRPr>
          </a:p>
        </p:txBody>
      </p:sp>
      <p:sp>
        <p:nvSpPr>
          <p:cNvPr id="19" name="TextBox 18"/>
          <p:cNvSpPr txBox="1"/>
          <p:nvPr/>
        </p:nvSpPr>
        <p:spPr>
          <a:xfrm rot="21480000">
            <a:off x="1614672" y="1357018"/>
            <a:ext cx="3917190" cy="369332"/>
          </a:xfrm>
          <a:prstGeom prst="rect">
            <a:avLst/>
          </a:prstGeom>
          <a:noFill/>
        </p:spPr>
        <p:txBody>
          <a:bodyPr wrap="square" rtlCol="0">
            <a:spAutoFit/>
          </a:bodyPr>
          <a:lstStyle/>
          <a:p>
            <a:r>
              <a:rPr lang="en-US" dirty="0" smtClean="0">
                <a:solidFill>
                  <a:schemeClr val="accent6"/>
                </a:solidFill>
              </a:rPr>
              <a:t>- MUST OBEY THE GOSPEL OF CHRIST.</a:t>
            </a:r>
            <a:endParaRPr lang="en-US" dirty="0">
              <a:solidFill>
                <a:schemeClr val="accent6"/>
              </a:solidFill>
            </a:endParaRPr>
          </a:p>
        </p:txBody>
      </p:sp>
      <p:sp>
        <p:nvSpPr>
          <p:cNvPr id="20" name="TextBox 19"/>
          <p:cNvSpPr txBox="1"/>
          <p:nvPr/>
        </p:nvSpPr>
        <p:spPr>
          <a:xfrm rot="21420000">
            <a:off x="5341906" y="1214518"/>
            <a:ext cx="3599361" cy="338554"/>
          </a:xfrm>
          <a:prstGeom prst="rect">
            <a:avLst/>
          </a:prstGeom>
          <a:noFill/>
        </p:spPr>
        <p:txBody>
          <a:bodyPr wrap="square" rtlCol="0">
            <a:spAutoFit/>
          </a:bodyPr>
          <a:lstStyle/>
          <a:p>
            <a:r>
              <a:rPr lang="en-US" sz="1600" dirty="0" smtClean="0">
                <a:solidFill>
                  <a:schemeClr val="bg1"/>
                </a:solidFill>
              </a:rPr>
              <a:t>Heb. 5:8-9; 1 Pt. 4:17-18; 2 Thess. 1:8-9</a:t>
            </a:r>
            <a:endParaRPr lang="en-US" sz="1600" dirty="0">
              <a:solidFill>
                <a:schemeClr val="bg1"/>
              </a:solidFill>
            </a:endParaRPr>
          </a:p>
        </p:txBody>
      </p:sp>
      <p:sp>
        <p:nvSpPr>
          <p:cNvPr id="21" name="TextBox 20"/>
          <p:cNvSpPr txBox="1"/>
          <p:nvPr/>
        </p:nvSpPr>
        <p:spPr>
          <a:xfrm>
            <a:off x="1743258" y="1968264"/>
            <a:ext cx="3917190" cy="369332"/>
          </a:xfrm>
          <a:prstGeom prst="rect">
            <a:avLst/>
          </a:prstGeom>
          <a:noFill/>
        </p:spPr>
        <p:txBody>
          <a:bodyPr wrap="square" rtlCol="0">
            <a:spAutoFit/>
          </a:bodyPr>
          <a:lstStyle/>
          <a:p>
            <a:r>
              <a:rPr lang="en-US" dirty="0" smtClean="0">
                <a:solidFill>
                  <a:schemeClr val="accent6"/>
                </a:solidFill>
              </a:rPr>
              <a:t>- INVITED TO COME TO CHRIST.</a:t>
            </a:r>
            <a:endParaRPr lang="en-US" dirty="0">
              <a:solidFill>
                <a:schemeClr val="accent6"/>
              </a:solidFill>
            </a:endParaRPr>
          </a:p>
        </p:txBody>
      </p:sp>
      <p:sp>
        <p:nvSpPr>
          <p:cNvPr id="22" name="TextBox 21"/>
          <p:cNvSpPr txBox="1"/>
          <p:nvPr/>
        </p:nvSpPr>
        <p:spPr>
          <a:xfrm>
            <a:off x="5392239" y="1983168"/>
            <a:ext cx="3599361" cy="338554"/>
          </a:xfrm>
          <a:prstGeom prst="rect">
            <a:avLst/>
          </a:prstGeom>
          <a:noFill/>
        </p:spPr>
        <p:txBody>
          <a:bodyPr wrap="square" rtlCol="0">
            <a:spAutoFit/>
          </a:bodyPr>
          <a:lstStyle/>
          <a:p>
            <a:r>
              <a:rPr lang="en-US" sz="1600" dirty="0" smtClean="0">
                <a:solidFill>
                  <a:schemeClr val="bg1"/>
                </a:solidFill>
              </a:rPr>
              <a:t>Mt. 11:28-29; Heb. 2:9; Rev. 22:17</a:t>
            </a:r>
            <a:endParaRPr lang="en-US" sz="1600" dirty="0">
              <a:solidFill>
                <a:schemeClr val="bg1"/>
              </a:solidFill>
            </a:endParaRPr>
          </a:p>
        </p:txBody>
      </p:sp>
      <p:sp>
        <p:nvSpPr>
          <p:cNvPr id="27" name="TextBox 26"/>
          <p:cNvSpPr txBox="1"/>
          <p:nvPr/>
        </p:nvSpPr>
        <p:spPr>
          <a:xfrm rot="60000">
            <a:off x="1792464" y="2528645"/>
            <a:ext cx="3917190" cy="369332"/>
          </a:xfrm>
          <a:prstGeom prst="rect">
            <a:avLst/>
          </a:prstGeom>
          <a:noFill/>
        </p:spPr>
        <p:txBody>
          <a:bodyPr wrap="square" rtlCol="0">
            <a:spAutoFit/>
          </a:bodyPr>
          <a:lstStyle/>
          <a:p>
            <a:r>
              <a:rPr lang="en-US" dirty="0" smtClean="0">
                <a:solidFill>
                  <a:schemeClr val="accent6"/>
                </a:solidFill>
              </a:rPr>
              <a:t>- SPIRITUAL BLESSINGS IN CHRIST.</a:t>
            </a:r>
            <a:endParaRPr lang="en-US" dirty="0">
              <a:solidFill>
                <a:schemeClr val="accent6"/>
              </a:solidFill>
            </a:endParaRPr>
          </a:p>
        </p:txBody>
      </p:sp>
      <p:sp>
        <p:nvSpPr>
          <p:cNvPr id="28" name="TextBox 27"/>
          <p:cNvSpPr txBox="1"/>
          <p:nvPr/>
        </p:nvSpPr>
        <p:spPr>
          <a:xfrm rot="60000">
            <a:off x="5457828" y="2621390"/>
            <a:ext cx="3599361" cy="338554"/>
          </a:xfrm>
          <a:prstGeom prst="rect">
            <a:avLst/>
          </a:prstGeom>
          <a:noFill/>
        </p:spPr>
        <p:txBody>
          <a:bodyPr wrap="square" rtlCol="0">
            <a:spAutoFit/>
          </a:bodyPr>
          <a:lstStyle/>
          <a:p>
            <a:r>
              <a:rPr lang="en-US" sz="1600" dirty="0" smtClean="0">
                <a:solidFill>
                  <a:schemeClr val="bg1"/>
                </a:solidFill>
              </a:rPr>
              <a:t>Eph. 1:3; Gal. 3:26-27</a:t>
            </a:r>
            <a:endParaRPr lang="en-US" sz="1600" dirty="0">
              <a:solidFill>
                <a:schemeClr val="bg1"/>
              </a:solidFill>
            </a:endParaRPr>
          </a:p>
        </p:txBody>
      </p:sp>
      <p:sp>
        <p:nvSpPr>
          <p:cNvPr id="29" name="TextBox 28"/>
          <p:cNvSpPr txBox="1"/>
          <p:nvPr/>
        </p:nvSpPr>
        <p:spPr>
          <a:xfrm rot="180000">
            <a:off x="1692021" y="3209785"/>
            <a:ext cx="3917190" cy="369332"/>
          </a:xfrm>
          <a:prstGeom prst="rect">
            <a:avLst/>
          </a:prstGeom>
          <a:noFill/>
        </p:spPr>
        <p:txBody>
          <a:bodyPr wrap="square" rtlCol="0">
            <a:spAutoFit/>
          </a:bodyPr>
          <a:lstStyle/>
          <a:p>
            <a:r>
              <a:rPr lang="en-US" dirty="0" smtClean="0">
                <a:solidFill>
                  <a:schemeClr val="accent6"/>
                </a:solidFill>
              </a:rPr>
              <a:t>- THINGS COMMANDED ESSENTIAL.</a:t>
            </a:r>
            <a:endParaRPr lang="en-US" dirty="0">
              <a:solidFill>
                <a:schemeClr val="accent6"/>
              </a:solidFill>
            </a:endParaRPr>
          </a:p>
        </p:txBody>
      </p:sp>
      <p:sp>
        <p:nvSpPr>
          <p:cNvPr id="30" name="TextBox 29"/>
          <p:cNvSpPr txBox="1"/>
          <p:nvPr/>
        </p:nvSpPr>
        <p:spPr>
          <a:xfrm rot="180000">
            <a:off x="5493839" y="3421148"/>
            <a:ext cx="3599361" cy="338554"/>
          </a:xfrm>
          <a:prstGeom prst="rect">
            <a:avLst/>
          </a:prstGeom>
          <a:noFill/>
        </p:spPr>
        <p:txBody>
          <a:bodyPr wrap="square" rtlCol="0">
            <a:spAutoFit/>
          </a:bodyPr>
          <a:lstStyle/>
          <a:p>
            <a:r>
              <a:rPr lang="en-US" sz="1600" dirty="0" smtClean="0">
                <a:solidFill>
                  <a:schemeClr val="bg1"/>
                </a:solidFill>
              </a:rPr>
              <a:t>Mt. 28:18-20; Psa. 119:172; 1 Jn. 2:3-4</a:t>
            </a:r>
            <a:endParaRPr lang="en-US" sz="1600" dirty="0">
              <a:solidFill>
                <a:schemeClr val="bg1"/>
              </a:solidFill>
            </a:endParaRPr>
          </a:p>
        </p:txBody>
      </p:sp>
      <p:sp>
        <p:nvSpPr>
          <p:cNvPr id="31" name="TextBox 30"/>
          <p:cNvSpPr txBox="1"/>
          <p:nvPr/>
        </p:nvSpPr>
        <p:spPr>
          <a:xfrm rot="300000">
            <a:off x="1565972" y="3834745"/>
            <a:ext cx="3917190" cy="369332"/>
          </a:xfrm>
          <a:prstGeom prst="rect">
            <a:avLst/>
          </a:prstGeom>
          <a:noFill/>
        </p:spPr>
        <p:txBody>
          <a:bodyPr wrap="square" rtlCol="0">
            <a:spAutoFit/>
          </a:bodyPr>
          <a:lstStyle/>
          <a:p>
            <a:r>
              <a:rPr lang="en-US" dirty="0" smtClean="0">
                <a:solidFill>
                  <a:schemeClr val="accent6"/>
                </a:solidFill>
              </a:rPr>
              <a:t>- IN ONE BODY – THE CHURCH.</a:t>
            </a:r>
            <a:endParaRPr lang="en-US" dirty="0">
              <a:solidFill>
                <a:schemeClr val="accent6"/>
              </a:solidFill>
            </a:endParaRPr>
          </a:p>
        </p:txBody>
      </p:sp>
      <p:sp>
        <p:nvSpPr>
          <p:cNvPr id="32" name="TextBox 31"/>
          <p:cNvSpPr txBox="1"/>
          <p:nvPr/>
        </p:nvSpPr>
        <p:spPr>
          <a:xfrm rot="300000">
            <a:off x="5384333" y="4176455"/>
            <a:ext cx="3599361" cy="338554"/>
          </a:xfrm>
          <a:prstGeom prst="rect">
            <a:avLst/>
          </a:prstGeom>
          <a:noFill/>
        </p:spPr>
        <p:txBody>
          <a:bodyPr wrap="square" rtlCol="0">
            <a:spAutoFit/>
          </a:bodyPr>
          <a:lstStyle/>
          <a:p>
            <a:r>
              <a:rPr lang="en-US" sz="1600" dirty="0" smtClean="0">
                <a:solidFill>
                  <a:schemeClr val="bg1"/>
                </a:solidFill>
              </a:rPr>
              <a:t>1 Cor. 12:13; Eph. 2:16; 4:4; Col. 1:18</a:t>
            </a:r>
            <a:endParaRPr lang="en-US" sz="1600" dirty="0">
              <a:solidFill>
                <a:schemeClr val="bg1"/>
              </a:solidFill>
            </a:endParaRPr>
          </a:p>
        </p:txBody>
      </p:sp>
      <p:sp>
        <p:nvSpPr>
          <p:cNvPr id="34" name="TextBox 33"/>
          <p:cNvSpPr txBox="1"/>
          <p:nvPr/>
        </p:nvSpPr>
        <p:spPr>
          <a:xfrm rot="480000">
            <a:off x="1245296" y="4524814"/>
            <a:ext cx="3917190" cy="369332"/>
          </a:xfrm>
          <a:prstGeom prst="rect">
            <a:avLst/>
          </a:prstGeom>
          <a:noFill/>
        </p:spPr>
        <p:txBody>
          <a:bodyPr wrap="square" rtlCol="0">
            <a:spAutoFit/>
          </a:bodyPr>
          <a:lstStyle/>
          <a:p>
            <a:r>
              <a:rPr lang="en-US" dirty="0" smtClean="0">
                <a:solidFill>
                  <a:schemeClr val="accent6"/>
                </a:solidFill>
              </a:rPr>
              <a:t>- IN THE NAME OF CHRIST.</a:t>
            </a:r>
            <a:endParaRPr lang="en-US" dirty="0">
              <a:solidFill>
                <a:schemeClr val="accent6"/>
              </a:solidFill>
            </a:endParaRPr>
          </a:p>
        </p:txBody>
      </p:sp>
      <p:sp>
        <p:nvSpPr>
          <p:cNvPr id="35" name="TextBox 34"/>
          <p:cNvSpPr txBox="1"/>
          <p:nvPr/>
        </p:nvSpPr>
        <p:spPr>
          <a:xfrm rot="480000">
            <a:off x="4038559" y="4787064"/>
            <a:ext cx="1911809" cy="338554"/>
          </a:xfrm>
          <a:prstGeom prst="rect">
            <a:avLst/>
          </a:prstGeom>
          <a:noFill/>
        </p:spPr>
        <p:txBody>
          <a:bodyPr wrap="square" rtlCol="0">
            <a:spAutoFit/>
          </a:bodyPr>
          <a:lstStyle/>
          <a:p>
            <a:r>
              <a:rPr lang="en-US" sz="1600" dirty="0" smtClean="0">
                <a:solidFill>
                  <a:schemeClr val="bg1"/>
                </a:solidFill>
              </a:rPr>
              <a:t>Col. 3:17; Ac. 4:12</a:t>
            </a:r>
            <a:endParaRPr lang="en-US" sz="1600" dirty="0">
              <a:solidFill>
                <a:schemeClr val="bg1"/>
              </a:solidFill>
            </a:endParaRPr>
          </a:p>
        </p:txBody>
      </p:sp>
      <p:sp>
        <p:nvSpPr>
          <p:cNvPr id="36" name="TextBox 35"/>
          <p:cNvSpPr txBox="1"/>
          <p:nvPr/>
        </p:nvSpPr>
        <p:spPr>
          <a:xfrm rot="21300000">
            <a:off x="5189506" y="434718"/>
            <a:ext cx="3599361" cy="338554"/>
          </a:xfrm>
          <a:prstGeom prst="rect">
            <a:avLst/>
          </a:prstGeom>
          <a:noFill/>
        </p:spPr>
        <p:txBody>
          <a:bodyPr wrap="square" rtlCol="0">
            <a:spAutoFit/>
          </a:bodyPr>
          <a:lstStyle/>
          <a:p>
            <a:r>
              <a:rPr lang="en-US" sz="1600" dirty="0" smtClean="0">
                <a:solidFill>
                  <a:schemeClr val="bg1"/>
                </a:solidFill>
              </a:rPr>
              <a:t>2 Cor. 5:10-11; Rom. 14:10-12; Mt. 12:36</a:t>
            </a:r>
            <a:endParaRPr lang="en-US" sz="1600" dirty="0">
              <a:solidFill>
                <a:schemeClr val="bg1"/>
              </a:solidFill>
            </a:endParaRPr>
          </a:p>
        </p:txBody>
      </p:sp>
      <p:sp>
        <p:nvSpPr>
          <p:cNvPr id="37" name="Rounded Rectangle 36"/>
          <p:cNvSpPr/>
          <p:nvPr/>
        </p:nvSpPr>
        <p:spPr>
          <a:xfrm>
            <a:off x="2964587" y="596102"/>
            <a:ext cx="5045717" cy="2162179"/>
          </a:xfrm>
          <a:prstGeom prst="roundRect">
            <a:avLst/>
          </a:prstGeom>
          <a:solidFill>
            <a:schemeClr val="tx1"/>
          </a:solidFill>
          <a:ln>
            <a:solidFill>
              <a:srgbClr val="008000"/>
            </a:solidFill>
          </a:ln>
        </p:spPr>
        <p:style>
          <a:lnRef idx="1">
            <a:schemeClr val="accent1"/>
          </a:lnRef>
          <a:fillRef idx="3">
            <a:schemeClr val="accent1"/>
          </a:fillRef>
          <a:effectRef idx="2">
            <a:schemeClr val="accent1"/>
          </a:effectRef>
          <a:fontRef idx="minor">
            <a:schemeClr val="lt1"/>
          </a:fontRef>
        </p:style>
        <p:txBody>
          <a:bodyPr rtlCol="0" anchor="ctr"/>
          <a:lstStyle/>
          <a:p>
            <a:r>
              <a:rPr lang="en-US" sz="2000" b="1" u="sng" dirty="0" smtClean="0">
                <a:solidFill>
                  <a:schemeClr val="bg1"/>
                </a:solidFill>
              </a:rPr>
              <a:t>Acts 4:12.</a:t>
            </a:r>
            <a:endParaRPr lang="en-US" sz="2000" u="sng" dirty="0" smtClean="0">
              <a:solidFill>
                <a:schemeClr val="bg1"/>
              </a:solidFill>
            </a:endParaRPr>
          </a:p>
          <a:p>
            <a:r>
              <a:rPr lang="en-US" sz="2000" dirty="0" smtClean="0"/>
              <a:t>Nor is there salvation in any other, for there is no other name under heaven given among men by which we must be saved.</a:t>
            </a:r>
            <a:endParaRPr lang="en-US" sz="2000" dirty="0" smtClean="0">
              <a:solidFill>
                <a:schemeClr val="bg1"/>
              </a:solidFill>
            </a:endParaRPr>
          </a:p>
        </p:txBody>
      </p:sp>
    </p:spTree>
  </p:cSld>
  <p:clrMapOvr>
    <a:masterClrMapping/>
  </p:clrMapOvr>
  <p:transition>
    <p:fade/>
  </p:transition>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 name="Chord 32"/>
          <p:cNvSpPr/>
          <p:nvPr/>
        </p:nvSpPr>
        <p:spPr>
          <a:xfrm flipH="1">
            <a:off x="-2100261" y="2"/>
            <a:ext cx="3779840" cy="5140328"/>
          </a:xfrm>
          <a:prstGeom prst="chord">
            <a:avLst>
              <a:gd name="adj1" fmla="val 5412151"/>
              <a:gd name="adj2" fmla="val 16200000"/>
            </a:avLst>
          </a:prstGeom>
          <a:gradFill flip="none" rotWithShape="1">
            <a:gsLst>
              <a:gs pos="99000">
                <a:srgbClr val="FF6600"/>
              </a:gs>
              <a:gs pos="1000">
                <a:srgbClr val="FFFF00"/>
              </a:gs>
            </a:gsLst>
            <a:lin ang="0" scaled="1"/>
            <a:tileRect/>
          </a:gra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 name="TextBox 3"/>
          <p:cNvSpPr txBox="1"/>
          <p:nvPr/>
        </p:nvSpPr>
        <p:spPr>
          <a:xfrm>
            <a:off x="-228600" y="243681"/>
            <a:ext cx="1447800" cy="4524315"/>
          </a:xfrm>
          <a:prstGeom prst="rect">
            <a:avLst/>
          </a:prstGeom>
          <a:noFill/>
          <a:ln>
            <a:noFill/>
          </a:ln>
        </p:spPr>
        <p:txBody>
          <a:bodyPr wrap="square" rtlCol="0">
            <a:spAutoFit/>
          </a:bodyPr>
          <a:lstStyle/>
          <a:p>
            <a:pPr algn="ctr"/>
            <a:r>
              <a:rPr lang="en-US" sz="9600" b="1" dirty="0" smtClean="0"/>
              <a:t>A</a:t>
            </a:r>
          </a:p>
          <a:p>
            <a:pPr algn="ctr"/>
            <a:r>
              <a:rPr lang="en-US" sz="9600" b="1" dirty="0" smtClean="0"/>
              <a:t>L</a:t>
            </a:r>
          </a:p>
          <a:p>
            <a:pPr algn="ctr"/>
            <a:r>
              <a:rPr lang="en-US" sz="9600" b="1" dirty="0" smtClean="0"/>
              <a:t>L</a:t>
            </a:r>
            <a:endParaRPr lang="en-US" sz="9600" b="1" dirty="0"/>
          </a:p>
        </p:txBody>
      </p:sp>
      <p:sp>
        <p:nvSpPr>
          <p:cNvPr id="5" name="Block Arc 4"/>
          <p:cNvSpPr/>
          <p:nvPr/>
        </p:nvSpPr>
        <p:spPr>
          <a:xfrm rot="5400000">
            <a:off x="-2605881" y="853283"/>
            <a:ext cx="5211763" cy="3505201"/>
          </a:xfrm>
          <a:prstGeom prst="blockArc">
            <a:avLst>
              <a:gd name="adj1" fmla="val 10789278"/>
              <a:gd name="adj2" fmla="val 11317"/>
              <a:gd name="adj3" fmla="val 4117"/>
            </a:avLst>
          </a:prstGeom>
          <a:solidFill>
            <a:srgbClr val="FFFF00"/>
          </a:solidFill>
          <a:ln>
            <a:solidFill>
              <a:srgbClr val="FF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tx1"/>
              </a:solidFill>
            </a:endParaRPr>
          </a:p>
        </p:txBody>
      </p:sp>
      <p:cxnSp>
        <p:nvCxnSpPr>
          <p:cNvPr id="7" name="Straight Connector 6"/>
          <p:cNvCxnSpPr/>
          <p:nvPr/>
        </p:nvCxnSpPr>
        <p:spPr>
          <a:xfrm flipV="1">
            <a:off x="1295400" y="0"/>
            <a:ext cx="5257800" cy="792161"/>
          </a:xfrm>
          <a:prstGeom prst="line">
            <a:avLst/>
          </a:prstGeom>
          <a:ln>
            <a:solidFill>
              <a:srgbClr val="FFFF00"/>
            </a:solidFill>
          </a:ln>
        </p:spPr>
        <p:style>
          <a:lnRef idx="2">
            <a:schemeClr val="accent1"/>
          </a:lnRef>
          <a:fillRef idx="0">
            <a:schemeClr val="accent1"/>
          </a:fillRef>
          <a:effectRef idx="1">
            <a:schemeClr val="accent1"/>
          </a:effectRef>
          <a:fontRef idx="minor">
            <a:schemeClr val="tx1"/>
          </a:fontRef>
        </p:style>
      </p:cxnSp>
      <p:cxnSp>
        <p:nvCxnSpPr>
          <p:cNvPr id="8" name="Straight Connector 7"/>
          <p:cNvCxnSpPr/>
          <p:nvPr/>
        </p:nvCxnSpPr>
        <p:spPr>
          <a:xfrm flipV="1">
            <a:off x="1676400" y="1462881"/>
            <a:ext cx="7391400" cy="304800"/>
          </a:xfrm>
          <a:prstGeom prst="line">
            <a:avLst/>
          </a:prstGeom>
          <a:ln>
            <a:solidFill>
              <a:srgbClr val="FFFF00"/>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V="1">
            <a:off x="1524000" y="548481"/>
            <a:ext cx="7527924" cy="700880"/>
          </a:xfrm>
          <a:prstGeom prst="line">
            <a:avLst/>
          </a:prstGeom>
          <a:ln>
            <a:solidFill>
              <a:srgbClr val="FFFF00"/>
            </a:solidFill>
          </a:ln>
        </p:spPr>
        <p:style>
          <a:lnRef idx="2">
            <a:schemeClr val="accent1"/>
          </a:lnRef>
          <a:fillRef idx="0">
            <a:schemeClr val="accent1"/>
          </a:fillRef>
          <a:effectRef idx="1">
            <a:schemeClr val="accent1"/>
          </a:effectRef>
          <a:fontRef idx="minor">
            <a:schemeClr val="tx1"/>
          </a:fontRef>
        </p:style>
      </p:cxnSp>
      <p:cxnSp>
        <p:nvCxnSpPr>
          <p:cNvPr id="14" name="Straight Connector 13"/>
          <p:cNvCxnSpPr/>
          <p:nvPr/>
        </p:nvCxnSpPr>
        <p:spPr>
          <a:xfrm>
            <a:off x="1752600" y="2301081"/>
            <a:ext cx="7391400" cy="1588"/>
          </a:xfrm>
          <a:prstGeom prst="line">
            <a:avLst/>
          </a:prstGeom>
          <a:ln>
            <a:solidFill>
              <a:srgbClr val="FFFF00"/>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a:off x="1187448" y="4572001"/>
            <a:ext cx="4679952" cy="639762"/>
          </a:xfrm>
          <a:prstGeom prst="line">
            <a:avLst/>
          </a:prstGeom>
          <a:ln>
            <a:solidFill>
              <a:srgbClr val="FFFF00"/>
            </a:solidFill>
          </a:ln>
        </p:spPr>
        <p:style>
          <a:lnRef idx="2">
            <a:schemeClr val="accent1"/>
          </a:lnRef>
          <a:fillRef idx="0">
            <a:schemeClr val="accent1"/>
          </a:fillRef>
          <a:effectRef idx="1">
            <a:schemeClr val="accent1"/>
          </a:effectRef>
          <a:fontRef idx="minor">
            <a:schemeClr val="tx1"/>
          </a:fontRef>
        </p:style>
      </p:cxnSp>
      <p:cxnSp>
        <p:nvCxnSpPr>
          <p:cNvPr id="24" name="Straight Connector 23"/>
          <p:cNvCxnSpPr/>
          <p:nvPr/>
        </p:nvCxnSpPr>
        <p:spPr>
          <a:xfrm>
            <a:off x="1679580" y="3444081"/>
            <a:ext cx="7472358" cy="381000"/>
          </a:xfrm>
          <a:prstGeom prst="line">
            <a:avLst/>
          </a:prstGeom>
          <a:ln>
            <a:solidFill>
              <a:srgbClr val="FFFF00"/>
            </a:solidFill>
          </a:ln>
        </p:spPr>
        <p:style>
          <a:lnRef idx="2">
            <a:schemeClr val="accent1"/>
          </a:lnRef>
          <a:fillRef idx="0">
            <a:schemeClr val="accent1"/>
          </a:fillRef>
          <a:effectRef idx="1">
            <a:schemeClr val="accent1"/>
          </a:effectRef>
          <a:fontRef idx="minor">
            <a:schemeClr val="tx1"/>
          </a:fontRef>
        </p:style>
      </p:cxnSp>
      <p:cxnSp>
        <p:nvCxnSpPr>
          <p:cNvPr id="25" name="Straight Connector 24"/>
          <p:cNvCxnSpPr/>
          <p:nvPr/>
        </p:nvCxnSpPr>
        <p:spPr>
          <a:xfrm>
            <a:off x="1511304" y="3977481"/>
            <a:ext cx="7688262" cy="700880"/>
          </a:xfrm>
          <a:prstGeom prst="line">
            <a:avLst/>
          </a:prstGeom>
          <a:ln>
            <a:solidFill>
              <a:srgbClr val="FFFF00"/>
            </a:solidFill>
          </a:ln>
        </p:spPr>
        <p:style>
          <a:lnRef idx="2">
            <a:schemeClr val="accent1"/>
          </a:lnRef>
          <a:fillRef idx="0">
            <a:schemeClr val="accent1"/>
          </a:fillRef>
          <a:effectRef idx="1">
            <a:schemeClr val="accent1"/>
          </a:effectRef>
          <a:fontRef idx="minor">
            <a:schemeClr val="tx1"/>
          </a:fontRef>
        </p:style>
      </p:cxnSp>
      <p:cxnSp>
        <p:nvCxnSpPr>
          <p:cNvPr id="26" name="Straight Connector 25"/>
          <p:cNvCxnSpPr/>
          <p:nvPr/>
        </p:nvCxnSpPr>
        <p:spPr>
          <a:xfrm>
            <a:off x="1752600" y="2834481"/>
            <a:ext cx="7359648" cy="167479"/>
          </a:xfrm>
          <a:prstGeom prst="line">
            <a:avLst/>
          </a:prstGeom>
          <a:ln>
            <a:solidFill>
              <a:srgbClr val="FFFF00"/>
            </a:solidFill>
          </a:ln>
        </p:spPr>
        <p:style>
          <a:lnRef idx="2">
            <a:schemeClr val="accent1"/>
          </a:lnRef>
          <a:fillRef idx="0">
            <a:schemeClr val="accent1"/>
          </a:fillRef>
          <a:effectRef idx="1">
            <a:schemeClr val="accent1"/>
          </a:effectRef>
          <a:fontRef idx="minor">
            <a:schemeClr val="tx1"/>
          </a:fontRef>
        </p:style>
      </p:cxnSp>
      <p:sp>
        <p:nvSpPr>
          <p:cNvPr id="13" name="TextBox 12"/>
          <p:cNvSpPr txBox="1"/>
          <p:nvPr/>
        </p:nvSpPr>
        <p:spPr>
          <a:xfrm rot="21090975">
            <a:off x="1295400" y="283500"/>
            <a:ext cx="2209800" cy="369332"/>
          </a:xfrm>
          <a:prstGeom prst="rect">
            <a:avLst/>
          </a:prstGeom>
          <a:noFill/>
        </p:spPr>
        <p:txBody>
          <a:bodyPr wrap="square" rtlCol="0">
            <a:spAutoFit/>
          </a:bodyPr>
          <a:lstStyle/>
          <a:p>
            <a:r>
              <a:rPr lang="en-US" dirty="0" smtClean="0">
                <a:solidFill>
                  <a:schemeClr val="accent6"/>
                </a:solidFill>
              </a:rPr>
              <a:t>- HAVE SINNED.</a:t>
            </a:r>
            <a:endParaRPr lang="en-US" dirty="0">
              <a:solidFill>
                <a:schemeClr val="accent6"/>
              </a:solidFill>
            </a:endParaRPr>
          </a:p>
        </p:txBody>
      </p:sp>
      <p:sp>
        <p:nvSpPr>
          <p:cNvPr id="16" name="TextBox 15"/>
          <p:cNvSpPr txBox="1"/>
          <p:nvPr/>
        </p:nvSpPr>
        <p:spPr>
          <a:xfrm rot="21300000">
            <a:off x="1438458" y="742293"/>
            <a:ext cx="3917190" cy="369332"/>
          </a:xfrm>
          <a:prstGeom prst="rect">
            <a:avLst/>
          </a:prstGeom>
          <a:noFill/>
        </p:spPr>
        <p:txBody>
          <a:bodyPr wrap="square" rtlCol="0">
            <a:spAutoFit/>
          </a:bodyPr>
          <a:lstStyle/>
          <a:p>
            <a:r>
              <a:rPr lang="en-US" dirty="0" smtClean="0">
                <a:solidFill>
                  <a:schemeClr val="accent6"/>
                </a:solidFill>
              </a:rPr>
              <a:t>- MUST GIVE AN ACCOUNT TO GOD.</a:t>
            </a:r>
            <a:endParaRPr lang="en-US" dirty="0">
              <a:solidFill>
                <a:schemeClr val="accent6"/>
              </a:solidFill>
            </a:endParaRPr>
          </a:p>
        </p:txBody>
      </p:sp>
      <p:sp>
        <p:nvSpPr>
          <p:cNvPr id="18" name="TextBox 17"/>
          <p:cNvSpPr txBox="1"/>
          <p:nvPr/>
        </p:nvSpPr>
        <p:spPr>
          <a:xfrm rot="21069094">
            <a:off x="2892844" y="69126"/>
            <a:ext cx="2063299" cy="338554"/>
          </a:xfrm>
          <a:prstGeom prst="rect">
            <a:avLst/>
          </a:prstGeom>
          <a:noFill/>
        </p:spPr>
        <p:txBody>
          <a:bodyPr wrap="square" rtlCol="0">
            <a:spAutoFit/>
          </a:bodyPr>
          <a:lstStyle/>
          <a:p>
            <a:r>
              <a:rPr lang="en-US" sz="1600" dirty="0" smtClean="0">
                <a:solidFill>
                  <a:schemeClr val="bg1"/>
                </a:solidFill>
              </a:rPr>
              <a:t>Rom. 3:23; Eccl. 7:20</a:t>
            </a:r>
            <a:endParaRPr lang="en-US" sz="1600" dirty="0">
              <a:solidFill>
                <a:schemeClr val="bg1"/>
              </a:solidFill>
            </a:endParaRPr>
          </a:p>
        </p:txBody>
      </p:sp>
      <p:sp>
        <p:nvSpPr>
          <p:cNvPr id="19" name="TextBox 18"/>
          <p:cNvSpPr txBox="1"/>
          <p:nvPr/>
        </p:nvSpPr>
        <p:spPr>
          <a:xfrm rot="21480000">
            <a:off x="1614672" y="1357018"/>
            <a:ext cx="3917190" cy="369332"/>
          </a:xfrm>
          <a:prstGeom prst="rect">
            <a:avLst/>
          </a:prstGeom>
          <a:noFill/>
        </p:spPr>
        <p:txBody>
          <a:bodyPr wrap="square" rtlCol="0">
            <a:spAutoFit/>
          </a:bodyPr>
          <a:lstStyle/>
          <a:p>
            <a:r>
              <a:rPr lang="en-US" dirty="0" smtClean="0">
                <a:solidFill>
                  <a:schemeClr val="accent6"/>
                </a:solidFill>
              </a:rPr>
              <a:t>- MUST OBEY THE GOSPEL OF CHRIST.</a:t>
            </a:r>
            <a:endParaRPr lang="en-US" dirty="0">
              <a:solidFill>
                <a:schemeClr val="accent6"/>
              </a:solidFill>
            </a:endParaRPr>
          </a:p>
        </p:txBody>
      </p:sp>
      <p:sp>
        <p:nvSpPr>
          <p:cNvPr id="20" name="TextBox 19"/>
          <p:cNvSpPr txBox="1"/>
          <p:nvPr/>
        </p:nvSpPr>
        <p:spPr>
          <a:xfrm rot="21420000">
            <a:off x="5341906" y="1214518"/>
            <a:ext cx="3599361" cy="338554"/>
          </a:xfrm>
          <a:prstGeom prst="rect">
            <a:avLst/>
          </a:prstGeom>
          <a:noFill/>
        </p:spPr>
        <p:txBody>
          <a:bodyPr wrap="square" rtlCol="0">
            <a:spAutoFit/>
          </a:bodyPr>
          <a:lstStyle/>
          <a:p>
            <a:r>
              <a:rPr lang="en-US" sz="1600" dirty="0" smtClean="0">
                <a:solidFill>
                  <a:schemeClr val="bg1"/>
                </a:solidFill>
              </a:rPr>
              <a:t>Heb. 5:8-9; 1 Pt. 4:17-18; 2 Thess. 1:8-9</a:t>
            </a:r>
            <a:endParaRPr lang="en-US" sz="1600" dirty="0">
              <a:solidFill>
                <a:schemeClr val="bg1"/>
              </a:solidFill>
            </a:endParaRPr>
          </a:p>
        </p:txBody>
      </p:sp>
      <p:sp>
        <p:nvSpPr>
          <p:cNvPr id="21" name="TextBox 20"/>
          <p:cNvSpPr txBox="1"/>
          <p:nvPr/>
        </p:nvSpPr>
        <p:spPr>
          <a:xfrm>
            <a:off x="1743258" y="1968264"/>
            <a:ext cx="3917190" cy="369332"/>
          </a:xfrm>
          <a:prstGeom prst="rect">
            <a:avLst/>
          </a:prstGeom>
          <a:noFill/>
        </p:spPr>
        <p:txBody>
          <a:bodyPr wrap="square" rtlCol="0">
            <a:spAutoFit/>
          </a:bodyPr>
          <a:lstStyle/>
          <a:p>
            <a:r>
              <a:rPr lang="en-US" dirty="0" smtClean="0">
                <a:solidFill>
                  <a:schemeClr val="accent6"/>
                </a:solidFill>
              </a:rPr>
              <a:t>- INVITED TO COME TO CHRIST.</a:t>
            </a:r>
            <a:endParaRPr lang="en-US" dirty="0">
              <a:solidFill>
                <a:schemeClr val="accent6"/>
              </a:solidFill>
            </a:endParaRPr>
          </a:p>
        </p:txBody>
      </p:sp>
      <p:sp>
        <p:nvSpPr>
          <p:cNvPr id="22" name="TextBox 21"/>
          <p:cNvSpPr txBox="1"/>
          <p:nvPr/>
        </p:nvSpPr>
        <p:spPr>
          <a:xfrm>
            <a:off x="5392239" y="1983168"/>
            <a:ext cx="3599361" cy="338554"/>
          </a:xfrm>
          <a:prstGeom prst="rect">
            <a:avLst/>
          </a:prstGeom>
          <a:noFill/>
        </p:spPr>
        <p:txBody>
          <a:bodyPr wrap="square" rtlCol="0">
            <a:spAutoFit/>
          </a:bodyPr>
          <a:lstStyle/>
          <a:p>
            <a:r>
              <a:rPr lang="en-US" sz="1600" dirty="0" smtClean="0">
                <a:solidFill>
                  <a:schemeClr val="bg1"/>
                </a:solidFill>
              </a:rPr>
              <a:t>Mt. 11:28-29; Heb. 2:9; Rev. 22:17</a:t>
            </a:r>
            <a:endParaRPr lang="en-US" sz="1600" dirty="0">
              <a:solidFill>
                <a:schemeClr val="bg1"/>
              </a:solidFill>
            </a:endParaRPr>
          </a:p>
        </p:txBody>
      </p:sp>
      <p:sp>
        <p:nvSpPr>
          <p:cNvPr id="27" name="TextBox 26"/>
          <p:cNvSpPr txBox="1"/>
          <p:nvPr/>
        </p:nvSpPr>
        <p:spPr>
          <a:xfrm rot="60000">
            <a:off x="1792464" y="2528645"/>
            <a:ext cx="3917190" cy="369332"/>
          </a:xfrm>
          <a:prstGeom prst="rect">
            <a:avLst/>
          </a:prstGeom>
          <a:noFill/>
        </p:spPr>
        <p:txBody>
          <a:bodyPr wrap="square" rtlCol="0">
            <a:spAutoFit/>
          </a:bodyPr>
          <a:lstStyle/>
          <a:p>
            <a:r>
              <a:rPr lang="en-US" dirty="0" smtClean="0">
                <a:solidFill>
                  <a:schemeClr val="accent6"/>
                </a:solidFill>
              </a:rPr>
              <a:t>- SPIRITUAL BLESSINGS IN CHRIST.</a:t>
            </a:r>
            <a:endParaRPr lang="en-US" dirty="0">
              <a:solidFill>
                <a:schemeClr val="accent6"/>
              </a:solidFill>
            </a:endParaRPr>
          </a:p>
        </p:txBody>
      </p:sp>
      <p:sp>
        <p:nvSpPr>
          <p:cNvPr id="28" name="TextBox 27"/>
          <p:cNvSpPr txBox="1"/>
          <p:nvPr/>
        </p:nvSpPr>
        <p:spPr>
          <a:xfrm rot="60000">
            <a:off x="5457828" y="2621390"/>
            <a:ext cx="3599361" cy="338554"/>
          </a:xfrm>
          <a:prstGeom prst="rect">
            <a:avLst/>
          </a:prstGeom>
          <a:noFill/>
        </p:spPr>
        <p:txBody>
          <a:bodyPr wrap="square" rtlCol="0">
            <a:spAutoFit/>
          </a:bodyPr>
          <a:lstStyle/>
          <a:p>
            <a:r>
              <a:rPr lang="en-US" sz="1600" dirty="0" smtClean="0">
                <a:solidFill>
                  <a:schemeClr val="bg1"/>
                </a:solidFill>
              </a:rPr>
              <a:t>Eph. 1:3; Gal. 3:26-27</a:t>
            </a:r>
            <a:endParaRPr lang="en-US" sz="1600" dirty="0">
              <a:solidFill>
                <a:schemeClr val="bg1"/>
              </a:solidFill>
            </a:endParaRPr>
          </a:p>
        </p:txBody>
      </p:sp>
      <p:sp>
        <p:nvSpPr>
          <p:cNvPr id="29" name="TextBox 28"/>
          <p:cNvSpPr txBox="1"/>
          <p:nvPr/>
        </p:nvSpPr>
        <p:spPr>
          <a:xfrm rot="180000">
            <a:off x="1692021" y="3209785"/>
            <a:ext cx="3917190" cy="369332"/>
          </a:xfrm>
          <a:prstGeom prst="rect">
            <a:avLst/>
          </a:prstGeom>
          <a:noFill/>
        </p:spPr>
        <p:txBody>
          <a:bodyPr wrap="square" rtlCol="0">
            <a:spAutoFit/>
          </a:bodyPr>
          <a:lstStyle/>
          <a:p>
            <a:r>
              <a:rPr lang="en-US" dirty="0" smtClean="0">
                <a:solidFill>
                  <a:schemeClr val="accent6"/>
                </a:solidFill>
              </a:rPr>
              <a:t>- THINGS COMMANDED ESSENTIAL.</a:t>
            </a:r>
            <a:endParaRPr lang="en-US" dirty="0">
              <a:solidFill>
                <a:schemeClr val="accent6"/>
              </a:solidFill>
            </a:endParaRPr>
          </a:p>
        </p:txBody>
      </p:sp>
      <p:sp>
        <p:nvSpPr>
          <p:cNvPr id="30" name="TextBox 29"/>
          <p:cNvSpPr txBox="1"/>
          <p:nvPr/>
        </p:nvSpPr>
        <p:spPr>
          <a:xfrm rot="180000">
            <a:off x="5493839" y="3421148"/>
            <a:ext cx="3599361" cy="338554"/>
          </a:xfrm>
          <a:prstGeom prst="rect">
            <a:avLst/>
          </a:prstGeom>
          <a:noFill/>
        </p:spPr>
        <p:txBody>
          <a:bodyPr wrap="square" rtlCol="0">
            <a:spAutoFit/>
          </a:bodyPr>
          <a:lstStyle/>
          <a:p>
            <a:r>
              <a:rPr lang="en-US" sz="1600" dirty="0" smtClean="0">
                <a:solidFill>
                  <a:schemeClr val="bg1"/>
                </a:solidFill>
              </a:rPr>
              <a:t>Mt. 28:18-20; Psa. 119:172; 1 Jn. 2:3-4</a:t>
            </a:r>
            <a:endParaRPr lang="en-US" sz="1600" dirty="0">
              <a:solidFill>
                <a:schemeClr val="bg1"/>
              </a:solidFill>
            </a:endParaRPr>
          </a:p>
        </p:txBody>
      </p:sp>
      <p:sp>
        <p:nvSpPr>
          <p:cNvPr id="31" name="TextBox 30"/>
          <p:cNvSpPr txBox="1"/>
          <p:nvPr/>
        </p:nvSpPr>
        <p:spPr>
          <a:xfrm rot="300000">
            <a:off x="1565972" y="3834745"/>
            <a:ext cx="3917190" cy="369332"/>
          </a:xfrm>
          <a:prstGeom prst="rect">
            <a:avLst/>
          </a:prstGeom>
          <a:noFill/>
        </p:spPr>
        <p:txBody>
          <a:bodyPr wrap="square" rtlCol="0">
            <a:spAutoFit/>
          </a:bodyPr>
          <a:lstStyle/>
          <a:p>
            <a:r>
              <a:rPr lang="en-US" dirty="0" smtClean="0">
                <a:solidFill>
                  <a:schemeClr val="accent6"/>
                </a:solidFill>
              </a:rPr>
              <a:t>- IN ONE BODY – THE CHURCH.</a:t>
            </a:r>
            <a:endParaRPr lang="en-US" dirty="0">
              <a:solidFill>
                <a:schemeClr val="accent6"/>
              </a:solidFill>
            </a:endParaRPr>
          </a:p>
        </p:txBody>
      </p:sp>
      <p:sp>
        <p:nvSpPr>
          <p:cNvPr id="32" name="TextBox 31"/>
          <p:cNvSpPr txBox="1"/>
          <p:nvPr/>
        </p:nvSpPr>
        <p:spPr>
          <a:xfrm rot="300000">
            <a:off x="5384333" y="4176455"/>
            <a:ext cx="3599361" cy="338554"/>
          </a:xfrm>
          <a:prstGeom prst="rect">
            <a:avLst/>
          </a:prstGeom>
          <a:noFill/>
        </p:spPr>
        <p:txBody>
          <a:bodyPr wrap="square" rtlCol="0">
            <a:spAutoFit/>
          </a:bodyPr>
          <a:lstStyle/>
          <a:p>
            <a:r>
              <a:rPr lang="en-US" sz="1600" dirty="0" smtClean="0">
                <a:solidFill>
                  <a:schemeClr val="bg1"/>
                </a:solidFill>
              </a:rPr>
              <a:t>1 Cor. 12:13; Eph. 2:16; 4:4; Col. 1:18</a:t>
            </a:r>
            <a:endParaRPr lang="en-US" sz="1600" dirty="0">
              <a:solidFill>
                <a:schemeClr val="bg1"/>
              </a:solidFill>
            </a:endParaRPr>
          </a:p>
        </p:txBody>
      </p:sp>
      <p:sp>
        <p:nvSpPr>
          <p:cNvPr id="34" name="TextBox 33"/>
          <p:cNvSpPr txBox="1"/>
          <p:nvPr/>
        </p:nvSpPr>
        <p:spPr>
          <a:xfrm rot="480000">
            <a:off x="1245296" y="4524814"/>
            <a:ext cx="3917190" cy="369332"/>
          </a:xfrm>
          <a:prstGeom prst="rect">
            <a:avLst/>
          </a:prstGeom>
          <a:noFill/>
        </p:spPr>
        <p:txBody>
          <a:bodyPr wrap="square" rtlCol="0">
            <a:spAutoFit/>
          </a:bodyPr>
          <a:lstStyle/>
          <a:p>
            <a:r>
              <a:rPr lang="en-US" dirty="0" smtClean="0">
                <a:solidFill>
                  <a:schemeClr val="accent6"/>
                </a:solidFill>
              </a:rPr>
              <a:t>- IN THE NAME OF CHRIST.</a:t>
            </a:r>
            <a:endParaRPr lang="en-US" dirty="0">
              <a:solidFill>
                <a:schemeClr val="accent6"/>
              </a:solidFill>
            </a:endParaRPr>
          </a:p>
        </p:txBody>
      </p:sp>
      <p:sp>
        <p:nvSpPr>
          <p:cNvPr id="35" name="TextBox 34"/>
          <p:cNvSpPr txBox="1"/>
          <p:nvPr/>
        </p:nvSpPr>
        <p:spPr>
          <a:xfrm rot="480000">
            <a:off x="4038559" y="4787064"/>
            <a:ext cx="1911809" cy="338554"/>
          </a:xfrm>
          <a:prstGeom prst="rect">
            <a:avLst/>
          </a:prstGeom>
          <a:noFill/>
        </p:spPr>
        <p:txBody>
          <a:bodyPr wrap="square" rtlCol="0">
            <a:spAutoFit/>
          </a:bodyPr>
          <a:lstStyle/>
          <a:p>
            <a:r>
              <a:rPr lang="en-US" sz="1600" dirty="0" smtClean="0">
                <a:solidFill>
                  <a:schemeClr val="bg1"/>
                </a:solidFill>
              </a:rPr>
              <a:t>Col. 3:17; Ac. 4:12</a:t>
            </a:r>
            <a:endParaRPr lang="en-US" sz="1600" dirty="0">
              <a:solidFill>
                <a:schemeClr val="bg1"/>
              </a:solidFill>
            </a:endParaRPr>
          </a:p>
        </p:txBody>
      </p:sp>
      <p:sp>
        <p:nvSpPr>
          <p:cNvPr id="36" name="TextBox 35"/>
          <p:cNvSpPr txBox="1"/>
          <p:nvPr/>
        </p:nvSpPr>
        <p:spPr>
          <a:xfrm rot="21300000">
            <a:off x="5189506" y="434718"/>
            <a:ext cx="3599361" cy="338554"/>
          </a:xfrm>
          <a:prstGeom prst="rect">
            <a:avLst/>
          </a:prstGeom>
          <a:noFill/>
        </p:spPr>
        <p:txBody>
          <a:bodyPr wrap="square" rtlCol="0">
            <a:spAutoFit/>
          </a:bodyPr>
          <a:lstStyle/>
          <a:p>
            <a:r>
              <a:rPr lang="en-US" sz="1600" dirty="0" smtClean="0">
                <a:solidFill>
                  <a:schemeClr val="bg1"/>
                </a:solidFill>
              </a:rPr>
              <a:t>2 Cor. 5:10-11; Rom. 14:10-12; Mt. 12:36</a:t>
            </a:r>
            <a:endParaRPr lang="en-US" sz="1600" dirty="0">
              <a:solidFill>
                <a:schemeClr val="bg1"/>
              </a:solidFill>
            </a:endParaRPr>
          </a:p>
        </p:txBody>
      </p:sp>
    </p:spTree>
  </p:cSld>
  <p:clrMapOvr>
    <a:masterClrMapping/>
  </p:clrMapOvr>
  <p:transition>
    <p:fade/>
  </p:transition>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 name="Chord 32"/>
          <p:cNvSpPr/>
          <p:nvPr/>
        </p:nvSpPr>
        <p:spPr>
          <a:xfrm flipH="1">
            <a:off x="-2100261" y="2"/>
            <a:ext cx="3779840" cy="5140328"/>
          </a:xfrm>
          <a:prstGeom prst="chord">
            <a:avLst>
              <a:gd name="adj1" fmla="val 5412151"/>
              <a:gd name="adj2" fmla="val 16200000"/>
            </a:avLst>
          </a:prstGeom>
          <a:gradFill flip="none" rotWithShape="1">
            <a:gsLst>
              <a:gs pos="99000">
                <a:srgbClr val="FF6600"/>
              </a:gs>
              <a:gs pos="1000">
                <a:srgbClr val="FFFF00"/>
              </a:gs>
            </a:gsLst>
            <a:lin ang="0" scaled="1"/>
            <a:tileRect/>
          </a:gra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 name="TextBox 3"/>
          <p:cNvSpPr txBox="1"/>
          <p:nvPr/>
        </p:nvSpPr>
        <p:spPr>
          <a:xfrm>
            <a:off x="-228600" y="243681"/>
            <a:ext cx="1447800" cy="4524315"/>
          </a:xfrm>
          <a:prstGeom prst="rect">
            <a:avLst/>
          </a:prstGeom>
          <a:noFill/>
          <a:ln>
            <a:noFill/>
          </a:ln>
        </p:spPr>
        <p:txBody>
          <a:bodyPr wrap="square" rtlCol="0">
            <a:spAutoFit/>
          </a:bodyPr>
          <a:lstStyle/>
          <a:p>
            <a:pPr algn="ctr"/>
            <a:r>
              <a:rPr lang="en-US" sz="9600" b="1" dirty="0" smtClean="0"/>
              <a:t>A</a:t>
            </a:r>
          </a:p>
          <a:p>
            <a:pPr algn="ctr"/>
            <a:r>
              <a:rPr lang="en-US" sz="9600" b="1" dirty="0" smtClean="0"/>
              <a:t>L</a:t>
            </a:r>
          </a:p>
          <a:p>
            <a:pPr algn="ctr"/>
            <a:r>
              <a:rPr lang="en-US" sz="9600" b="1" dirty="0" smtClean="0"/>
              <a:t>L</a:t>
            </a:r>
            <a:endParaRPr lang="en-US" sz="9600" b="1" dirty="0"/>
          </a:p>
        </p:txBody>
      </p:sp>
      <p:sp>
        <p:nvSpPr>
          <p:cNvPr id="5" name="Block Arc 4"/>
          <p:cNvSpPr/>
          <p:nvPr/>
        </p:nvSpPr>
        <p:spPr>
          <a:xfrm rot="5400000">
            <a:off x="-2605881" y="853283"/>
            <a:ext cx="5211763" cy="3505201"/>
          </a:xfrm>
          <a:prstGeom prst="blockArc">
            <a:avLst>
              <a:gd name="adj1" fmla="val 10789278"/>
              <a:gd name="adj2" fmla="val 11317"/>
              <a:gd name="adj3" fmla="val 4117"/>
            </a:avLst>
          </a:prstGeom>
          <a:solidFill>
            <a:srgbClr val="FFFF00"/>
          </a:solidFill>
          <a:ln>
            <a:solidFill>
              <a:srgbClr val="FF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tx1"/>
              </a:solidFill>
            </a:endParaRPr>
          </a:p>
        </p:txBody>
      </p:sp>
      <p:sp>
        <p:nvSpPr>
          <p:cNvPr id="36" name="TextBox 35"/>
          <p:cNvSpPr txBox="1"/>
          <p:nvPr/>
        </p:nvSpPr>
        <p:spPr>
          <a:xfrm>
            <a:off x="4648200" y="589677"/>
            <a:ext cx="3505200" cy="1200328"/>
          </a:xfrm>
          <a:prstGeom prst="rect">
            <a:avLst/>
          </a:prstGeom>
          <a:noFill/>
        </p:spPr>
        <p:txBody>
          <a:bodyPr wrap="square" rtlCol="0">
            <a:spAutoFit/>
          </a:bodyPr>
          <a:lstStyle/>
          <a:p>
            <a:pPr marL="457200" indent="-457200">
              <a:buFont typeface="Lucida Grande"/>
              <a:buChar char="−"/>
            </a:pPr>
            <a:r>
              <a:rPr lang="en-US" sz="2400" dirty="0" smtClean="0">
                <a:solidFill>
                  <a:srgbClr val="FFFFFF"/>
                </a:solidFill>
              </a:rPr>
              <a:t>The whole of one’s possessions, energy, or interest.</a:t>
            </a:r>
            <a:endParaRPr lang="en-US" sz="2400" dirty="0">
              <a:solidFill>
                <a:srgbClr val="FFFFFF"/>
              </a:solidFill>
            </a:endParaRPr>
          </a:p>
        </p:txBody>
      </p:sp>
      <p:sp>
        <p:nvSpPr>
          <p:cNvPr id="37" name="TextBox 36"/>
          <p:cNvSpPr txBox="1"/>
          <p:nvPr/>
        </p:nvSpPr>
        <p:spPr>
          <a:xfrm>
            <a:off x="2590800" y="167481"/>
            <a:ext cx="2133600" cy="1107996"/>
          </a:xfrm>
          <a:prstGeom prst="rect">
            <a:avLst/>
          </a:prstGeom>
          <a:noFill/>
        </p:spPr>
        <p:txBody>
          <a:bodyPr wrap="square" rtlCol="0">
            <a:spAutoFit/>
          </a:bodyPr>
          <a:lstStyle/>
          <a:p>
            <a:r>
              <a:rPr lang="en-US" sz="6600" dirty="0" smtClean="0">
                <a:solidFill>
                  <a:srgbClr val="8EB4E3"/>
                </a:solidFill>
                <a:latin typeface="Handwriting - Dakota"/>
                <a:cs typeface="Handwriting - Dakota"/>
              </a:rPr>
              <a:t>ALL</a:t>
            </a:r>
            <a:endParaRPr lang="en-US" sz="6600" dirty="0">
              <a:solidFill>
                <a:srgbClr val="8EB4E3"/>
              </a:solidFill>
              <a:latin typeface="Handwriting - Dakota"/>
              <a:cs typeface="Handwriting - Dakota"/>
            </a:endParaRPr>
          </a:p>
        </p:txBody>
      </p:sp>
      <p:sp>
        <p:nvSpPr>
          <p:cNvPr id="38" name="TextBox 37"/>
          <p:cNvSpPr txBox="1"/>
          <p:nvPr/>
        </p:nvSpPr>
        <p:spPr>
          <a:xfrm>
            <a:off x="2057400" y="2148681"/>
            <a:ext cx="5638800" cy="1200328"/>
          </a:xfrm>
          <a:prstGeom prst="rect">
            <a:avLst/>
          </a:prstGeom>
          <a:noFill/>
        </p:spPr>
        <p:txBody>
          <a:bodyPr wrap="square" rtlCol="0">
            <a:spAutoFit/>
          </a:bodyPr>
          <a:lstStyle/>
          <a:p>
            <a:pPr algn="ctr"/>
            <a:r>
              <a:rPr lang="en-US" sz="2400" dirty="0" smtClean="0">
                <a:solidFill>
                  <a:schemeClr val="bg1"/>
                </a:solidFill>
              </a:rPr>
              <a:t>Let us hear the conclusion of the whole matter: Fear God and keep His commandments, For this is man’s </a:t>
            </a:r>
            <a:endParaRPr lang="en-US" sz="2400" dirty="0">
              <a:solidFill>
                <a:schemeClr val="bg1"/>
              </a:solidFill>
            </a:endParaRPr>
          </a:p>
        </p:txBody>
      </p:sp>
      <p:sp>
        <p:nvSpPr>
          <p:cNvPr id="39" name="TextBox 38"/>
          <p:cNvSpPr txBox="1"/>
          <p:nvPr/>
        </p:nvSpPr>
        <p:spPr>
          <a:xfrm>
            <a:off x="5410200" y="4282281"/>
            <a:ext cx="3429000" cy="461665"/>
          </a:xfrm>
          <a:prstGeom prst="rect">
            <a:avLst/>
          </a:prstGeom>
          <a:noFill/>
        </p:spPr>
        <p:txBody>
          <a:bodyPr wrap="square" rtlCol="0">
            <a:spAutoFit/>
          </a:bodyPr>
          <a:lstStyle/>
          <a:p>
            <a:r>
              <a:rPr lang="en-US" sz="2400" dirty="0" smtClean="0">
                <a:solidFill>
                  <a:schemeClr val="tx2">
                    <a:lumMod val="40000"/>
                    <a:lumOff val="60000"/>
                  </a:schemeClr>
                </a:solidFill>
                <a:latin typeface="Lucida Handwriting"/>
                <a:cs typeface="Lucida Handwriting"/>
              </a:rPr>
              <a:t>Ecclesiastes 12:13.</a:t>
            </a:r>
            <a:endParaRPr lang="en-US" sz="2400" dirty="0">
              <a:solidFill>
                <a:schemeClr val="tx2">
                  <a:lumMod val="40000"/>
                  <a:lumOff val="60000"/>
                </a:schemeClr>
              </a:solidFill>
              <a:latin typeface="Lucida Handwriting"/>
              <a:cs typeface="Lucida Handwriting"/>
            </a:endParaRPr>
          </a:p>
        </p:txBody>
      </p:sp>
      <p:sp>
        <p:nvSpPr>
          <p:cNvPr id="9" name="TextBox 8"/>
          <p:cNvSpPr txBox="1"/>
          <p:nvPr/>
        </p:nvSpPr>
        <p:spPr>
          <a:xfrm>
            <a:off x="3810000" y="3174285"/>
            <a:ext cx="2133600" cy="1107996"/>
          </a:xfrm>
          <a:prstGeom prst="rect">
            <a:avLst/>
          </a:prstGeom>
          <a:noFill/>
        </p:spPr>
        <p:txBody>
          <a:bodyPr wrap="square" rtlCol="0">
            <a:spAutoFit/>
          </a:bodyPr>
          <a:lstStyle/>
          <a:p>
            <a:r>
              <a:rPr lang="en-US" sz="6600" dirty="0" smtClean="0">
                <a:solidFill>
                  <a:srgbClr val="FFFF00"/>
                </a:solidFill>
                <a:latin typeface="Handwriting - Dakota"/>
                <a:cs typeface="Handwriting - Dakota"/>
              </a:rPr>
              <a:t>ALL.</a:t>
            </a:r>
            <a:endParaRPr lang="en-US" sz="6600" dirty="0">
              <a:solidFill>
                <a:srgbClr val="FFFF00"/>
              </a:solidFill>
              <a:latin typeface="Handwriting - Dakota"/>
              <a:cs typeface="Handwriting - Dakota"/>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38"/>
                                        </p:tgtEl>
                                        <p:attrNameLst>
                                          <p:attrName>style.visibility</p:attrName>
                                        </p:attrNameLst>
                                      </p:cBhvr>
                                      <p:to>
                                        <p:strVal val="visible"/>
                                      </p:to>
                                    </p:set>
                                    <p:animEffect transition="in" filter="dissolve">
                                      <p:cBhvr>
                                        <p:cTn id="7" dur="500"/>
                                        <p:tgtEl>
                                          <p:spTgt spid="38"/>
                                        </p:tgtEl>
                                      </p:cBhvr>
                                    </p:animEffect>
                                  </p:childTnLst>
                                </p:cTn>
                              </p:par>
                              <p:par>
                                <p:cTn id="8" presetID="9" presetClass="entr" presetSubtype="0" fill="hold" grpId="0" nodeType="withEffect">
                                  <p:stCondLst>
                                    <p:cond delay="0"/>
                                  </p:stCondLst>
                                  <p:childTnLst>
                                    <p:set>
                                      <p:cBhvr>
                                        <p:cTn id="9" dur="1" fill="hold">
                                          <p:stCondLst>
                                            <p:cond delay="0"/>
                                          </p:stCondLst>
                                        </p:cTn>
                                        <p:tgtEl>
                                          <p:spTgt spid="39"/>
                                        </p:tgtEl>
                                        <p:attrNameLst>
                                          <p:attrName>style.visibility</p:attrName>
                                        </p:attrNameLst>
                                      </p:cBhvr>
                                      <p:to>
                                        <p:strVal val="visible"/>
                                      </p:to>
                                    </p:set>
                                    <p:animEffect transition="in" filter="dissolve">
                                      <p:cBhvr>
                                        <p:cTn id="10" dur="500"/>
                                        <p:tgtEl>
                                          <p:spTgt spid="39"/>
                                        </p:tgtEl>
                                      </p:cBhvr>
                                    </p:animEffect>
                                  </p:childTnLst>
                                </p:cTn>
                              </p:par>
                            </p:childTnLst>
                          </p:cTn>
                        </p:par>
                      </p:childTnLst>
                    </p:cTn>
                  </p:par>
                  <p:par>
                    <p:cTn id="11" fill="hold">
                      <p:stCondLst>
                        <p:cond delay="indefinite"/>
                      </p:stCondLst>
                      <p:childTnLst>
                        <p:par>
                          <p:cTn id="12" fill="hold">
                            <p:stCondLst>
                              <p:cond delay="0"/>
                            </p:stCondLst>
                            <p:childTnLst>
                              <p:par>
                                <p:cTn id="13" presetID="9" presetClass="entr" presetSubtype="0" fill="hold" grpId="0" nodeType="clickEffect">
                                  <p:stCondLst>
                                    <p:cond delay="0"/>
                                  </p:stCondLst>
                                  <p:childTnLst>
                                    <p:set>
                                      <p:cBhvr>
                                        <p:cTn id="14" dur="1" fill="hold">
                                          <p:stCondLst>
                                            <p:cond delay="0"/>
                                          </p:stCondLst>
                                        </p:cTn>
                                        <p:tgtEl>
                                          <p:spTgt spid="9"/>
                                        </p:tgtEl>
                                        <p:attrNameLst>
                                          <p:attrName>style.visibility</p:attrName>
                                        </p:attrNameLst>
                                      </p:cBhvr>
                                      <p:to>
                                        <p:strVal val="visible"/>
                                      </p:to>
                                    </p:set>
                                    <p:animEffect transition="in" filter="dissolve">
                                      <p:cBhvr>
                                        <p:cTn id="15" dur="30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8" grpId="0"/>
      <p:bldP spid="39" grpId="0"/>
      <p:bldP spid="9" grpId="0"/>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5-Point Star 1"/>
          <p:cNvSpPr/>
          <p:nvPr/>
        </p:nvSpPr>
        <p:spPr>
          <a:xfrm>
            <a:off x="8610600" y="4891881"/>
            <a:ext cx="152400" cy="152400"/>
          </a:xfrm>
          <a:prstGeom prst="star5">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cSld>
  <p:clrMapOvr>
    <a:masterClrMapping/>
  </p:clrMapOvr>
  <p:transition>
    <p:fad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 name="Chord 32"/>
          <p:cNvSpPr/>
          <p:nvPr/>
        </p:nvSpPr>
        <p:spPr>
          <a:xfrm flipH="1">
            <a:off x="-2100261" y="2"/>
            <a:ext cx="3779840" cy="5140328"/>
          </a:xfrm>
          <a:prstGeom prst="chord">
            <a:avLst>
              <a:gd name="adj1" fmla="val 5412151"/>
              <a:gd name="adj2" fmla="val 16200000"/>
            </a:avLst>
          </a:prstGeom>
          <a:gradFill flip="none" rotWithShape="1">
            <a:gsLst>
              <a:gs pos="99000">
                <a:srgbClr val="FF6600"/>
              </a:gs>
              <a:gs pos="1000">
                <a:srgbClr val="FFFF00"/>
              </a:gs>
            </a:gsLst>
            <a:lin ang="0" scaled="1"/>
            <a:tileRect/>
          </a:gra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 name="TextBox 3"/>
          <p:cNvSpPr txBox="1"/>
          <p:nvPr/>
        </p:nvSpPr>
        <p:spPr>
          <a:xfrm>
            <a:off x="-228600" y="243681"/>
            <a:ext cx="1447800" cy="4524315"/>
          </a:xfrm>
          <a:prstGeom prst="rect">
            <a:avLst/>
          </a:prstGeom>
          <a:noFill/>
          <a:ln>
            <a:noFill/>
          </a:ln>
        </p:spPr>
        <p:txBody>
          <a:bodyPr wrap="square" rtlCol="0">
            <a:spAutoFit/>
          </a:bodyPr>
          <a:lstStyle/>
          <a:p>
            <a:pPr algn="ctr"/>
            <a:r>
              <a:rPr lang="en-US" sz="9600" b="1" dirty="0" smtClean="0"/>
              <a:t>A</a:t>
            </a:r>
          </a:p>
          <a:p>
            <a:pPr algn="ctr"/>
            <a:r>
              <a:rPr lang="en-US" sz="9600" b="1" dirty="0" smtClean="0"/>
              <a:t>L</a:t>
            </a:r>
          </a:p>
          <a:p>
            <a:pPr algn="ctr"/>
            <a:r>
              <a:rPr lang="en-US" sz="9600" b="1" dirty="0" smtClean="0"/>
              <a:t>L</a:t>
            </a:r>
            <a:endParaRPr lang="en-US" sz="9600" b="1" dirty="0"/>
          </a:p>
        </p:txBody>
      </p:sp>
      <p:sp>
        <p:nvSpPr>
          <p:cNvPr id="5" name="Block Arc 4"/>
          <p:cNvSpPr/>
          <p:nvPr/>
        </p:nvSpPr>
        <p:spPr>
          <a:xfrm rot="5400000">
            <a:off x="-2605881" y="853283"/>
            <a:ext cx="5211763" cy="3505201"/>
          </a:xfrm>
          <a:prstGeom prst="blockArc">
            <a:avLst>
              <a:gd name="adj1" fmla="val 10789278"/>
              <a:gd name="adj2" fmla="val 11317"/>
              <a:gd name="adj3" fmla="val 4117"/>
            </a:avLst>
          </a:prstGeom>
          <a:solidFill>
            <a:srgbClr val="FFFF00"/>
          </a:solidFill>
          <a:ln>
            <a:solidFill>
              <a:srgbClr val="FF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tx1"/>
              </a:solidFill>
            </a:endParaRPr>
          </a:p>
        </p:txBody>
      </p:sp>
      <p:sp>
        <p:nvSpPr>
          <p:cNvPr id="36" name="TextBox 35"/>
          <p:cNvSpPr txBox="1"/>
          <p:nvPr/>
        </p:nvSpPr>
        <p:spPr>
          <a:xfrm>
            <a:off x="4648200" y="777081"/>
            <a:ext cx="3505200" cy="1938992"/>
          </a:xfrm>
          <a:prstGeom prst="rect">
            <a:avLst/>
          </a:prstGeom>
          <a:noFill/>
        </p:spPr>
        <p:txBody>
          <a:bodyPr wrap="square" rtlCol="0">
            <a:spAutoFit/>
          </a:bodyPr>
          <a:lstStyle/>
          <a:p>
            <a:pPr marL="457200" indent="-457200">
              <a:buFont typeface="Lucida Grande"/>
              <a:buChar char="−"/>
            </a:pPr>
            <a:r>
              <a:rPr lang="en-US" sz="2400" dirty="0" smtClean="0">
                <a:solidFill>
                  <a:srgbClr val="FFFFFF"/>
                </a:solidFill>
              </a:rPr>
              <a:t>Used to refer to the whole quantity.</a:t>
            </a:r>
          </a:p>
          <a:p>
            <a:pPr marL="457200" indent="-457200">
              <a:buFont typeface="Lucida Grande"/>
              <a:buChar char="−"/>
            </a:pPr>
            <a:r>
              <a:rPr lang="en-US" sz="2400" dirty="0" smtClean="0">
                <a:solidFill>
                  <a:srgbClr val="FFFFFF"/>
                </a:solidFill>
              </a:rPr>
              <a:t>The whole of one’s possessions, energy, or interest.</a:t>
            </a:r>
            <a:endParaRPr lang="en-US" sz="2400" dirty="0">
              <a:solidFill>
                <a:srgbClr val="FFFFFF"/>
              </a:solidFill>
            </a:endParaRPr>
          </a:p>
        </p:txBody>
      </p:sp>
      <p:sp>
        <p:nvSpPr>
          <p:cNvPr id="37" name="TextBox 36"/>
          <p:cNvSpPr txBox="1"/>
          <p:nvPr/>
        </p:nvSpPr>
        <p:spPr>
          <a:xfrm>
            <a:off x="2590800" y="396081"/>
            <a:ext cx="2133600" cy="1107996"/>
          </a:xfrm>
          <a:prstGeom prst="rect">
            <a:avLst/>
          </a:prstGeom>
          <a:noFill/>
        </p:spPr>
        <p:txBody>
          <a:bodyPr wrap="square" rtlCol="0">
            <a:spAutoFit/>
          </a:bodyPr>
          <a:lstStyle/>
          <a:p>
            <a:r>
              <a:rPr lang="en-US" sz="6600" dirty="0" smtClean="0">
                <a:solidFill>
                  <a:srgbClr val="8EB4E3"/>
                </a:solidFill>
                <a:latin typeface="Handwriting - Dakota"/>
                <a:cs typeface="Handwriting - Dakota"/>
              </a:rPr>
              <a:t>ALL</a:t>
            </a:r>
            <a:endParaRPr lang="en-US" sz="6600" dirty="0">
              <a:solidFill>
                <a:srgbClr val="8EB4E3"/>
              </a:solidFill>
              <a:latin typeface="Handwriting - Dakota"/>
              <a:cs typeface="Handwriting - Dakota"/>
            </a:endParaRPr>
          </a:p>
        </p:txBody>
      </p:sp>
      <p:sp>
        <p:nvSpPr>
          <p:cNvPr id="38" name="TextBox 37"/>
          <p:cNvSpPr txBox="1"/>
          <p:nvPr/>
        </p:nvSpPr>
        <p:spPr>
          <a:xfrm>
            <a:off x="2286000" y="3005753"/>
            <a:ext cx="5638800" cy="1200328"/>
          </a:xfrm>
          <a:prstGeom prst="rect">
            <a:avLst/>
          </a:prstGeom>
          <a:noFill/>
        </p:spPr>
        <p:txBody>
          <a:bodyPr wrap="square" rtlCol="0">
            <a:spAutoFit/>
          </a:bodyPr>
          <a:lstStyle/>
          <a:p>
            <a:pPr algn="ctr"/>
            <a:r>
              <a:rPr lang="en-US" sz="2400" dirty="0" smtClean="0">
                <a:solidFill>
                  <a:schemeClr val="bg1"/>
                </a:solidFill>
              </a:rPr>
              <a:t>Jesus said to him, “ ‘You shall love the LORD your God with all your heart, with all your soul, and with all your mind.’</a:t>
            </a:r>
            <a:endParaRPr lang="en-US" sz="2400" dirty="0">
              <a:solidFill>
                <a:schemeClr val="bg1"/>
              </a:solidFill>
            </a:endParaRPr>
          </a:p>
        </p:txBody>
      </p:sp>
      <p:sp>
        <p:nvSpPr>
          <p:cNvPr id="39" name="TextBox 38"/>
          <p:cNvSpPr txBox="1"/>
          <p:nvPr/>
        </p:nvSpPr>
        <p:spPr>
          <a:xfrm>
            <a:off x="5410200" y="4430216"/>
            <a:ext cx="3124200" cy="461665"/>
          </a:xfrm>
          <a:prstGeom prst="rect">
            <a:avLst/>
          </a:prstGeom>
          <a:noFill/>
        </p:spPr>
        <p:txBody>
          <a:bodyPr wrap="square" rtlCol="0">
            <a:spAutoFit/>
          </a:bodyPr>
          <a:lstStyle/>
          <a:p>
            <a:r>
              <a:rPr lang="en-US" sz="2400" dirty="0" smtClean="0">
                <a:solidFill>
                  <a:schemeClr val="tx2">
                    <a:lumMod val="40000"/>
                    <a:lumOff val="60000"/>
                  </a:schemeClr>
                </a:solidFill>
                <a:latin typeface="Lucida Handwriting"/>
                <a:cs typeface="Lucida Handwriting"/>
              </a:rPr>
              <a:t>Matthew 22:37.</a:t>
            </a:r>
            <a:endParaRPr lang="en-US" sz="2400" dirty="0">
              <a:solidFill>
                <a:schemeClr val="tx2">
                  <a:lumMod val="40000"/>
                  <a:lumOff val="60000"/>
                </a:schemeClr>
              </a:solidFill>
              <a:latin typeface="Lucida Handwriting"/>
              <a:cs typeface="Lucida Handwriting"/>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36">
                                            <p:txEl>
                                              <p:pRg st="0" end="0"/>
                                            </p:txEl>
                                          </p:spTgt>
                                        </p:tgtEl>
                                        <p:attrNameLst>
                                          <p:attrName>style.visibility</p:attrName>
                                        </p:attrNameLst>
                                      </p:cBhvr>
                                      <p:to>
                                        <p:strVal val="visible"/>
                                      </p:to>
                                    </p:set>
                                    <p:animEffect transition="in" filter="dissolve">
                                      <p:cBhvr>
                                        <p:cTn id="7" dur="500"/>
                                        <p:tgtEl>
                                          <p:spTgt spid="36">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36">
                                            <p:txEl>
                                              <p:pRg st="1" end="1"/>
                                            </p:txEl>
                                          </p:spTgt>
                                        </p:tgtEl>
                                        <p:attrNameLst>
                                          <p:attrName>style.visibility</p:attrName>
                                        </p:attrNameLst>
                                      </p:cBhvr>
                                      <p:to>
                                        <p:strVal val="visible"/>
                                      </p:to>
                                    </p:set>
                                    <p:animEffect transition="in" filter="dissolve">
                                      <p:cBhvr>
                                        <p:cTn id="12" dur="500"/>
                                        <p:tgtEl>
                                          <p:spTgt spid="36">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6"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 name="Chord 32"/>
          <p:cNvSpPr/>
          <p:nvPr/>
        </p:nvSpPr>
        <p:spPr>
          <a:xfrm flipH="1">
            <a:off x="-2100261" y="2"/>
            <a:ext cx="3779840" cy="5140328"/>
          </a:xfrm>
          <a:prstGeom prst="chord">
            <a:avLst>
              <a:gd name="adj1" fmla="val 5412151"/>
              <a:gd name="adj2" fmla="val 16200000"/>
            </a:avLst>
          </a:prstGeom>
          <a:gradFill flip="none" rotWithShape="1">
            <a:gsLst>
              <a:gs pos="99000">
                <a:srgbClr val="FF6600"/>
              </a:gs>
              <a:gs pos="1000">
                <a:srgbClr val="FFFF00"/>
              </a:gs>
            </a:gsLst>
            <a:lin ang="0" scaled="1"/>
            <a:tileRect/>
          </a:gra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 name="TextBox 3"/>
          <p:cNvSpPr txBox="1"/>
          <p:nvPr/>
        </p:nvSpPr>
        <p:spPr>
          <a:xfrm>
            <a:off x="-228600" y="243681"/>
            <a:ext cx="1447800" cy="4524315"/>
          </a:xfrm>
          <a:prstGeom prst="rect">
            <a:avLst/>
          </a:prstGeom>
          <a:noFill/>
          <a:ln>
            <a:noFill/>
          </a:ln>
        </p:spPr>
        <p:txBody>
          <a:bodyPr wrap="square" rtlCol="0">
            <a:spAutoFit/>
          </a:bodyPr>
          <a:lstStyle/>
          <a:p>
            <a:pPr algn="ctr"/>
            <a:r>
              <a:rPr lang="en-US" sz="9600" b="1" dirty="0" smtClean="0"/>
              <a:t>A</a:t>
            </a:r>
          </a:p>
          <a:p>
            <a:pPr algn="ctr"/>
            <a:r>
              <a:rPr lang="en-US" sz="9600" b="1" dirty="0" smtClean="0"/>
              <a:t>L</a:t>
            </a:r>
          </a:p>
          <a:p>
            <a:pPr algn="ctr"/>
            <a:r>
              <a:rPr lang="en-US" sz="9600" b="1" dirty="0" smtClean="0"/>
              <a:t>L</a:t>
            </a:r>
            <a:endParaRPr lang="en-US" sz="9600" b="1" dirty="0"/>
          </a:p>
        </p:txBody>
      </p:sp>
      <p:sp>
        <p:nvSpPr>
          <p:cNvPr id="5" name="Block Arc 4"/>
          <p:cNvSpPr/>
          <p:nvPr/>
        </p:nvSpPr>
        <p:spPr>
          <a:xfrm rot="5400000">
            <a:off x="-2605881" y="853283"/>
            <a:ext cx="5211763" cy="3505201"/>
          </a:xfrm>
          <a:prstGeom prst="blockArc">
            <a:avLst>
              <a:gd name="adj1" fmla="val 10789278"/>
              <a:gd name="adj2" fmla="val 11317"/>
              <a:gd name="adj3" fmla="val 4117"/>
            </a:avLst>
          </a:prstGeom>
          <a:solidFill>
            <a:srgbClr val="FFFF00"/>
          </a:solidFill>
          <a:ln>
            <a:solidFill>
              <a:srgbClr val="FF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tx1"/>
              </a:solidFill>
            </a:endParaRPr>
          </a:p>
        </p:txBody>
      </p:sp>
      <p:cxnSp>
        <p:nvCxnSpPr>
          <p:cNvPr id="7" name="Straight Connector 6"/>
          <p:cNvCxnSpPr/>
          <p:nvPr/>
        </p:nvCxnSpPr>
        <p:spPr>
          <a:xfrm flipV="1">
            <a:off x="1295400" y="0"/>
            <a:ext cx="5257800" cy="792161"/>
          </a:xfrm>
          <a:prstGeom prst="line">
            <a:avLst/>
          </a:prstGeom>
          <a:ln>
            <a:solidFill>
              <a:srgbClr val="FFFF00"/>
            </a:solidFill>
          </a:ln>
        </p:spPr>
        <p:style>
          <a:lnRef idx="2">
            <a:schemeClr val="accent1"/>
          </a:lnRef>
          <a:fillRef idx="0">
            <a:schemeClr val="accent1"/>
          </a:fillRef>
          <a:effectRef idx="1">
            <a:schemeClr val="accent1"/>
          </a:effectRef>
          <a:fontRef idx="minor">
            <a:schemeClr val="tx1"/>
          </a:fontRef>
        </p:style>
      </p:cxnSp>
      <p:cxnSp>
        <p:nvCxnSpPr>
          <p:cNvPr id="8" name="Straight Connector 7"/>
          <p:cNvCxnSpPr/>
          <p:nvPr/>
        </p:nvCxnSpPr>
        <p:spPr>
          <a:xfrm flipV="1">
            <a:off x="1676400" y="1462881"/>
            <a:ext cx="7391400" cy="304800"/>
          </a:xfrm>
          <a:prstGeom prst="line">
            <a:avLst/>
          </a:prstGeom>
          <a:ln>
            <a:solidFill>
              <a:srgbClr val="FFFF00"/>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V="1">
            <a:off x="1524000" y="548481"/>
            <a:ext cx="7527924" cy="700880"/>
          </a:xfrm>
          <a:prstGeom prst="line">
            <a:avLst/>
          </a:prstGeom>
          <a:ln>
            <a:solidFill>
              <a:srgbClr val="FFFF00"/>
            </a:solidFill>
          </a:ln>
        </p:spPr>
        <p:style>
          <a:lnRef idx="2">
            <a:schemeClr val="accent1"/>
          </a:lnRef>
          <a:fillRef idx="0">
            <a:schemeClr val="accent1"/>
          </a:fillRef>
          <a:effectRef idx="1">
            <a:schemeClr val="accent1"/>
          </a:effectRef>
          <a:fontRef idx="minor">
            <a:schemeClr val="tx1"/>
          </a:fontRef>
        </p:style>
      </p:cxnSp>
      <p:cxnSp>
        <p:nvCxnSpPr>
          <p:cNvPr id="14" name="Straight Connector 13"/>
          <p:cNvCxnSpPr/>
          <p:nvPr/>
        </p:nvCxnSpPr>
        <p:spPr>
          <a:xfrm>
            <a:off x="1752600" y="2301081"/>
            <a:ext cx="7391400" cy="1588"/>
          </a:xfrm>
          <a:prstGeom prst="line">
            <a:avLst/>
          </a:prstGeom>
          <a:ln>
            <a:solidFill>
              <a:srgbClr val="FFFF00"/>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a:off x="1187448" y="4572001"/>
            <a:ext cx="4679952" cy="639762"/>
          </a:xfrm>
          <a:prstGeom prst="line">
            <a:avLst/>
          </a:prstGeom>
          <a:ln>
            <a:solidFill>
              <a:srgbClr val="FFFF00"/>
            </a:solidFill>
          </a:ln>
        </p:spPr>
        <p:style>
          <a:lnRef idx="2">
            <a:schemeClr val="accent1"/>
          </a:lnRef>
          <a:fillRef idx="0">
            <a:schemeClr val="accent1"/>
          </a:fillRef>
          <a:effectRef idx="1">
            <a:schemeClr val="accent1"/>
          </a:effectRef>
          <a:fontRef idx="minor">
            <a:schemeClr val="tx1"/>
          </a:fontRef>
        </p:style>
      </p:cxnSp>
      <p:cxnSp>
        <p:nvCxnSpPr>
          <p:cNvPr id="24" name="Straight Connector 23"/>
          <p:cNvCxnSpPr/>
          <p:nvPr/>
        </p:nvCxnSpPr>
        <p:spPr>
          <a:xfrm>
            <a:off x="1679580" y="3444081"/>
            <a:ext cx="7472358" cy="381000"/>
          </a:xfrm>
          <a:prstGeom prst="line">
            <a:avLst/>
          </a:prstGeom>
          <a:ln>
            <a:solidFill>
              <a:srgbClr val="FFFF00"/>
            </a:solidFill>
          </a:ln>
        </p:spPr>
        <p:style>
          <a:lnRef idx="2">
            <a:schemeClr val="accent1"/>
          </a:lnRef>
          <a:fillRef idx="0">
            <a:schemeClr val="accent1"/>
          </a:fillRef>
          <a:effectRef idx="1">
            <a:schemeClr val="accent1"/>
          </a:effectRef>
          <a:fontRef idx="minor">
            <a:schemeClr val="tx1"/>
          </a:fontRef>
        </p:style>
      </p:cxnSp>
      <p:cxnSp>
        <p:nvCxnSpPr>
          <p:cNvPr id="25" name="Straight Connector 24"/>
          <p:cNvCxnSpPr/>
          <p:nvPr/>
        </p:nvCxnSpPr>
        <p:spPr>
          <a:xfrm>
            <a:off x="1511304" y="3977481"/>
            <a:ext cx="7688262" cy="700880"/>
          </a:xfrm>
          <a:prstGeom prst="line">
            <a:avLst/>
          </a:prstGeom>
          <a:ln>
            <a:solidFill>
              <a:srgbClr val="FFFF00"/>
            </a:solidFill>
          </a:ln>
        </p:spPr>
        <p:style>
          <a:lnRef idx="2">
            <a:schemeClr val="accent1"/>
          </a:lnRef>
          <a:fillRef idx="0">
            <a:schemeClr val="accent1"/>
          </a:fillRef>
          <a:effectRef idx="1">
            <a:schemeClr val="accent1"/>
          </a:effectRef>
          <a:fontRef idx="minor">
            <a:schemeClr val="tx1"/>
          </a:fontRef>
        </p:style>
      </p:cxnSp>
      <p:cxnSp>
        <p:nvCxnSpPr>
          <p:cNvPr id="26" name="Straight Connector 25"/>
          <p:cNvCxnSpPr/>
          <p:nvPr/>
        </p:nvCxnSpPr>
        <p:spPr>
          <a:xfrm>
            <a:off x="1752600" y="2834481"/>
            <a:ext cx="7359648" cy="167479"/>
          </a:xfrm>
          <a:prstGeom prst="line">
            <a:avLst/>
          </a:prstGeom>
          <a:ln>
            <a:solidFill>
              <a:srgbClr val="FFFF00"/>
            </a:solidFill>
          </a:ln>
        </p:spPr>
        <p:style>
          <a:lnRef idx="2">
            <a:schemeClr val="accent1"/>
          </a:lnRef>
          <a:fillRef idx="0">
            <a:schemeClr val="accent1"/>
          </a:fillRef>
          <a:effectRef idx="1">
            <a:schemeClr val="accent1"/>
          </a:effectRef>
          <a:fontRef idx="minor">
            <a:schemeClr val="tx1"/>
          </a:fontRef>
        </p:style>
      </p:cxnSp>
    </p:spTree>
  </p:cSld>
  <p:clrMapOvr>
    <a:masterClrMapping/>
  </p:clrMapOvr>
  <p:transition>
    <p:fad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 name="Chord 32"/>
          <p:cNvSpPr/>
          <p:nvPr/>
        </p:nvSpPr>
        <p:spPr>
          <a:xfrm flipH="1">
            <a:off x="-2100261" y="2"/>
            <a:ext cx="3779840" cy="5140328"/>
          </a:xfrm>
          <a:prstGeom prst="chord">
            <a:avLst>
              <a:gd name="adj1" fmla="val 5412151"/>
              <a:gd name="adj2" fmla="val 16200000"/>
            </a:avLst>
          </a:prstGeom>
          <a:gradFill flip="none" rotWithShape="1">
            <a:gsLst>
              <a:gs pos="99000">
                <a:srgbClr val="FF6600"/>
              </a:gs>
              <a:gs pos="1000">
                <a:srgbClr val="FFFF00"/>
              </a:gs>
            </a:gsLst>
            <a:lin ang="0" scaled="1"/>
            <a:tileRect/>
          </a:gra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 name="TextBox 3"/>
          <p:cNvSpPr txBox="1"/>
          <p:nvPr/>
        </p:nvSpPr>
        <p:spPr>
          <a:xfrm>
            <a:off x="-228600" y="243681"/>
            <a:ext cx="1447800" cy="4524315"/>
          </a:xfrm>
          <a:prstGeom prst="rect">
            <a:avLst/>
          </a:prstGeom>
          <a:noFill/>
          <a:ln>
            <a:noFill/>
          </a:ln>
        </p:spPr>
        <p:txBody>
          <a:bodyPr wrap="square" rtlCol="0">
            <a:spAutoFit/>
          </a:bodyPr>
          <a:lstStyle/>
          <a:p>
            <a:pPr algn="ctr"/>
            <a:r>
              <a:rPr lang="en-US" sz="9600" b="1" dirty="0" smtClean="0"/>
              <a:t>A</a:t>
            </a:r>
          </a:p>
          <a:p>
            <a:pPr algn="ctr"/>
            <a:r>
              <a:rPr lang="en-US" sz="9600" b="1" dirty="0" smtClean="0"/>
              <a:t>L</a:t>
            </a:r>
          </a:p>
          <a:p>
            <a:pPr algn="ctr"/>
            <a:r>
              <a:rPr lang="en-US" sz="9600" b="1" dirty="0" smtClean="0"/>
              <a:t>L</a:t>
            </a:r>
            <a:endParaRPr lang="en-US" sz="9600" b="1" dirty="0"/>
          </a:p>
        </p:txBody>
      </p:sp>
      <p:sp>
        <p:nvSpPr>
          <p:cNvPr id="5" name="Block Arc 4"/>
          <p:cNvSpPr/>
          <p:nvPr/>
        </p:nvSpPr>
        <p:spPr>
          <a:xfrm rot="5400000">
            <a:off x="-2605881" y="853283"/>
            <a:ext cx="5211763" cy="3505201"/>
          </a:xfrm>
          <a:prstGeom prst="blockArc">
            <a:avLst>
              <a:gd name="adj1" fmla="val 10789278"/>
              <a:gd name="adj2" fmla="val 11317"/>
              <a:gd name="adj3" fmla="val 4117"/>
            </a:avLst>
          </a:prstGeom>
          <a:solidFill>
            <a:srgbClr val="FFFF00"/>
          </a:solidFill>
          <a:ln>
            <a:solidFill>
              <a:srgbClr val="FF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tx1"/>
              </a:solidFill>
            </a:endParaRPr>
          </a:p>
        </p:txBody>
      </p:sp>
      <p:cxnSp>
        <p:nvCxnSpPr>
          <p:cNvPr id="7" name="Straight Connector 6"/>
          <p:cNvCxnSpPr/>
          <p:nvPr/>
        </p:nvCxnSpPr>
        <p:spPr>
          <a:xfrm flipV="1">
            <a:off x="1295400" y="0"/>
            <a:ext cx="5257800" cy="792161"/>
          </a:xfrm>
          <a:prstGeom prst="line">
            <a:avLst/>
          </a:prstGeom>
          <a:ln>
            <a:solidFill>
              <a:srgbClr val="FFFF00"/>
            </a:solidFill>
          </a:ln>
        </p:spPr>
        <p:style>
          <a:lnRef idx="2">
            <a:schemeClr val="accent1"/>
          </a:lnRef>
          <a:fillRef idx="0">
            <a:schemeClr val="accent1"/>
          </a:fillRef>
          <a:effectRef idx="1">
            <a:schemeClr val="accent1"/>
          </a:effectRef>
          <a:fontRef idx="minor">
            <a:schemeClr val="tx1"/>
          </a:fontRef>
        </p:style>
      </p:cxnSp>
      <p:cxnSp>
        <p:nvCxnSpPr>
          <p:cNvPr id="8" name="Straight Connector 7"/>
          <p:cNvCxnSpPr/>
          <p:nvPr/>
        </p:nvCxnSpPr>
        <p:spPr>
          <a:xfrm flipV="1">
            <a:off x="1676400" y="1462881"/>
            <a:ext cx="7391400" cy="304800"/>
          </a:xfrm>
          <a:prstGeom prst="line">
            <a:avLst/>
          </a:prstGeom>
          <a:ln>
            <a:solidFill>
              <a:srgbClr val="FFFF00"/>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V="1">
            <a:off x="1524000" y="548481"/>
            <a:ext cx="7527924" cy="700880"/>
          </a:xfrm>
          <a:prstGeom prst="line">
            <a:avLst/>
          </a:prstGeom>
          <a:ln>
            <a:solidFill>
              <a:srgbClr val="FFFF00"/>
            </a:solidFill>
          </a:ln>
        </p:spPr>
        <p:style>
          <a:lnRef idx="2">
            <a:schemeClr val="accent1"/>
          </a:lnRef>
          <a:fillRef idx="0">
            <a:schemeClr val="accent1"/>
          </a:fillRef>
          <a:effectRef idx="1">
            <a:schemeClr val="accent1"/>
          </a:effectRef>
          <a:fontRef idx="minor">
            <a:schemeClr val="tx1"/>
          </a:fontRef>
        </p:style>
      </p:cxnSp>
      <p:cxnSp>
        <p:nvCxnSpPr>
          <p:cNvPr id="14" name="Straight Connector 13"/>
          <p:cNvCxnSpPr/>
          <p:nvPr/>
        </p:nvCxnSpPr>
        <p:spPr>
          <a:xfrm>
            <a:off x="1752600" y="2301081"/>
            <a:ext cx="7391400" cy="1588"/>
          </a:xfrm>
          <a:prstGeom prst="line">
            <a:avLst/>
          </a:prstGeom>
          <a:ln>
            <a:solidFill>
              <a:srgbClr val="FFFF00"/>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a:off x="1187448" y="4572001"/>
            <a:ext cx="4679952" cy="639762"/>
          </a:xfrm>
          <a:prstGeom prst="line">
            <a:avLst/>
          </a:prstGeom>
          <a:ln>
            <a:solidFill>
              <a:srgbClr val="FFFF00"/>
            </a:solidFill>
          </a:ln>
        </p:spPr>
        <p:style>
          <a:lnRef idx="2">
            <a:schemeClr val="accent1"/>
          </a:lnRef>
          <a:fillRef idx="0">
            <a:schemeClr val="accent1"/>
          </a:fillRef>
          <a:effectRef idx="1">
            <a:schemeClr val="accent1"/>
          </a:effectRef>
          <a:fontRef idx="minor">
            <a:schemeClr val="tx1"/>
          </a:fontRef>
        </p:style>
      </p:cxnSp>
      <p:cxnSp>
        <p:nvCxnSpPr>
          <p:cNvPr id="24" name="Straight Connector 23"/>
          <p:cNvCxnSpPr/>
          <p:nvPr/>
        </p:nvCxnSpPr>
        <p:spPr>
          <a:xfrm>
            <a:off x="1679580" y="3444081"/>
            <a:ext cx="7472358" cy="381000"/>
          </a:xfrm>
          <a:prstGeom prst="line">
            <a:avLst/>
          </a:prstGeom>
          <a:ln>
            <a:solidFill>
              <a:srgbClr val="FFFF00"/>
            </a:solidFill>
          </a:ln>
        </p:spPr>
        <p:style>
          <a:lnRef idx="2">
            <a:schemeClr val="accent1"/>
          </a:lnRef>
          <a:fillRef idx="0">
            <a:schemeClr val="accent1"/>
          </a:fillRef>
          <a:effectRef idx="1">
            <a:schemeClr val="accent1"/>
          </a:effectRef>
          <a:fontRef idx="minor">
            <a:schemeClr val="tx1"/>
          </a:fontRef>
        </p:style>
      </p:cxnSp>
      <p:cxnSp>
        <p:nvCxnSpPr>
          <p:cNvPr id="25" name="Straight Connector 24"/>
          <p:cNvCxnSpPr/>
          <p:nvPr/>
        </p:nvCxnSpPr>
        <p:spPr>
          <a:xfrm>
            <a:off x="1511304" y="3977481"/>
            <a:ext cx="7688262" cy="700880"/>
          </a:xfrm>
          <a:prstGeom prst="line">
            <a:avLst/>
          </a:prstGeom>
          <a:ln>
            <a:solidFill>
              <a:srgbClr val="FFFF00"/>
            </a:solidFill>
          </a:ln>
        </p:spPr>
        <p:style>
          <a:lnRef idx="2">
            <a:schemeClr val="accent1"/>
          </a:lnRef>
          <a:fillRef idx="0">
            <a:schemeClr val="accent1"/>
          </a:fillRef>
          <a:effectRef idx="1">
            <a:schemeClr val="accent1"/>
          </a:effectRef>
          <a:fontRef idx="minor">
            <a:schemeClr val="tx1"/>
          </a:fontRef>
        </p:style>
      </p:cxnSp>
      <p:cxnSp>
        <p:nvCxnSpPr>
          <p:cNvPr id="26" name="Straight Connector 25"/>
          <p:cNvCxnSpPr/>
          <p:nvPr/>
        </p:nvCxnSpPr>
        <p:spPr>
          <a:xfrm>
            <a:off x="1752600" y="2834481"/>
            <a:ext cx="7359648" cy="167479"/>
          </a:xfrm>
          <a:prstGeom prst="line">
            <a:avLst/>
          </a:prstGeom>
          <a:ln>
            <a:solidFill>
              <a:srgbClr val="FFFF00"/>
            </a:solidFill>
          </a:ln>
        </p:spPr>
        <p:style>
          <a:lnRef idx="2">
            <a:schemeClr val="accent1"/>
          </a:lnRef>
          <a:fillRef idx="0">
            <a:schemeClr val="accent1"/>
          </a:fillRef>
          <a:effectRef idx="1">
            <a:schemeClr val="accent1"/>
          </a:effectRef>
          <a:fontRef idx="minor">
            <a:schemeClr val="tx1"/>
          </a:fontRef>
        </p:style>
      </p:cxnSp>
      <p:sp>
        <p:nvSpPr>
          <p:cNvPr id="13" name="TextBox 12"/>
          <p:cNvSpPr txBox="1"/>
          <p:nvPr/>
        </p:nvSpPr>
        <p:spPr>
          <a:xfrm rot="21090975">
            <a:off x="1295400" y="283500"/>
            <a:ext cx="2209800" cy="369332"/>
          </a:xfrm>
          <a:prstGeom prst="rect">
            <a:avLst/>
          </a:prstGeom>
          <a:noFill/>
        </p:spPr>
        <p:txBody>
          <a:bodyPr wrap="square" rtlCol="0">
            <a:spAutoFit/>
          </a:bodyPr>
          <a:lstStyle/>
          <a:p>
            <a:r>
              <a:rPr lang="en-US" dirty="0" smtClean="0">
                <a:solidFill>
                  <a:schemeClr val="accent6"/>
                </a:solidFill>
              </a:rPr>
              <a:t>- HAVE SINNED.</a:t>
            </a:r>
            <a:endParaRPr lang="en-US" dirty="0">
              <a:solidFill>
                <a:schemeClr val="accent6"/>
              </a:solidFill>
            </a:endParaRPr>
          </a:p>
        </p:txBody>
      </p:sp>
      <p:sp>
        <p:nvSpPr>
          <p:cNvPr id="18" name="TextBox 17"/>
          <p:cNvSpPr txBox="1"/>
          <p:nvPr/>
        </p:nvSpPr>
        <p:spPr>
          <a:xfrm rot="21069094">
            <a:off x="2892844" y="69126"/>
            <a:ext cx="2063299" cy="338554"/>
          </a:xfrm>
          <a:prstGeom prst="rect">
            <a:avLst/>
          </a:prstGeom>
          <a:noFill/>
        </p:spPr>
        <p:txBody>
          <a:bodyPr wrap="square" rtlCol="0">
            <a:spAutoFit/>
          </a:bodyPr>
          <a:lstStyle/>
          <a:p>
            <a:r>
              <a:rPr lang="en-US" sz="1600" dirty="0" smtClean="0">
                <a:solidFill>
                  <a:schemeClr val="bg1"/>
                </a:solidFill>
              </a:rPr>
              <a:t>Rom. 3:23; Eccl. 7:20</a:t>
            </a:r>
            <a:endParaRPr lang="en-US" sz="1600" dirty="0">
              <a:solidFill>
                <a:schemeClr val="bg1"/>
              </a:solidFill>
            </a:endParaRPr>
          </a:p>
        </p:txBody>
      </p:sp>
    </p:spTree>
  </p:cSld>
  <p:clrMapOvr>
    <a:masterClrMapping/>
  </p:clrMapOvr>
  <p:transition>
    <p:fad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 name="Chord 32"/>
          <p:cNvSpPr/>
          <p:nvPr/>
        </p:nvSpPr>
        <p:spPr>
          <a:xfrm flipH="1">
            <a:off x="-2100261" y="2"/>
            <a:ext cx="3779840" cy="5140328"/>
          </a:xfrm>
          <a:prstGeom prst="chord">
            <a:avLst>
              <a:gd name="adj1" fmla="val 5412151"/>
              <a:gd name="adj2" fmla="val 16200000"/>
            </a:avLst>
          </a:prstGeom>
          <a:gradFill flip="none" rotWithShape="1">
            <a:gsLst>
              <a:gs pos="99000">
                <a:srgbClr val="FF6600"/>
              </a:gs>
              <a:gs pos="1000">
                <a:srgbClr val="FFFF00"/>
              </a:gs>
            </a:gsLst>
            <a:lin ang="0" scaled="1"/>
            <a:tileRect/>
          </a:gra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 name="TextBox 3"/>
          <p:cNvSpPr txBox="1"/>
          <p:nvPr/>
        </p:nvSpPr>
        <p:spPr>
          <a:xfrm>
            <a:off x="-228600" y="243681"/>
            <a:ext cx="1447800" cy="4524315"/>
          </a:xfrm>
          <a:prstGeom prst="rect">
            <a:avLst/>
          </a:prstGeom>
          <a:noFill/>
          <a:ln>
            <a:noFill/>
          </a:ln>
        </p:spPr>
        <p:txBody>
          <a:bodyPr wrap="square" rtlCol="0">
            <a:spAutoFit/>
          </a:bodyPr>
          <a:lstStyle/>
          <a:p>
            <a:pPr algn="ctr"/>
            <a:r>
              <a:rPr lang="en-US" sz="9600" b="1" dirty="0" smtClean="0"/>
              <a:t>A</a:t>
            </a:r>
          </a:p>
          <a:p>
            <a:pPr algn="ctr"/>
            <a:r>
              <a:rPr lang="en-US" sz="9600" b="1" dirty="0" smtClean="0"/>
              <a:t>L</a:t>
            </a:r>
          </a:p>
          <a:p>
            <a:pPr algn="ctr"/>
            <a:r>
              <a:rPr lang="en-US" sz="9600" b="1" dirty="0" smtClean="0"/>
              <a:t>L</a:t>
            </a:r>
            <a:endParaRPr lang="en-US" sz="9600" b="1" dirty="0"/>
          </a:p>
        </p:txBody>
      </p:sp>
      <p:sp>
        <p:nvSpPr>
          <p:cNvPr id="5" name="Block Arc 4"/>
          <p:cNvSpPr/>
          <p:nvPr/>
        </p:nvSpPr>
        <p:spPr>
          <a:xfrm rot="5400000">
            <a:off x="-2605881" y="853283"/>
            <a:ext cx="5211763" cy="3505201"/>
          </a:xfrm>
          <a:prstGeom prst="blockArc">
            <a:avLst>
              <a:gd name="adj1" fmla="val 10789278"/>
              <a:gd name="adj2" fmla="val 11317"/>
              <a:gd name="adj3" fmla="val 4117"/>
            </a:avLst>
          </a:prstGeom>
          <a:solidFill>
            <a:srgbClr val="FFFF00"/>
          </a:solidFill>
          <a:ln>
            <a:solidFill>
              <a:srgbClr val="FF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tx1"/>
              </a:solidFill>
            </a:endParaRPr>
          </a:p>
        </p:txBody>
      </p:sp>
      <p:cxnSp>
        <p:nvCxnSpPr>
          <p:cNvPr id="7" name="Straight Connector 6"/>
          <p:cNvCxnSpPr/>
          <p:nvPr/>
        </p:nvCxnSpPr>
        <p:spPr>
          <a:xfrm flipV="1">
            <a:off x="1295400" y="0"/>
            <a:ext cx="5257800" cy="792161"/>
          </a:xfrm>
          <a:prstGeom prst="line">
            <a:avLst/>
          </a:prstGeom>
          <a:ln>
            <a:solidFill>
              <a:srgbClr val="FFFF00"/>
            </a:solidFill>
          </a:ln>
        </p:spPr>
        <p:style>
          <a:lnRef idx="2">
            <a:schemeClr val="accent1"/>
          </a:lnRef>
          <a:fillRef idx="0">
            <a:schemeClr val="accent1"/>
          </a:fillRef>
          <a:effectRef idx="1">
            <a:schemeClr val="accent1"/>
          </a:effectRef>
          <a:fontRef idx="minor">
            <a:schemeClr val="tx1"/>
          </a:fontRef>
        </p:style>
      </p:cxnSp>
      <p:cxnSp>
        <p:nvCxnSpPr>
          <p:cNvPr id="8" name="Straight Connector 7"/>
          <p:cNvCxnSpPr/>
          <p:nvPr/>
        </p:nvCxnSpPr>
        <p:spPr>
          <a:xfrm flipV="1">
            <a:off x="1676400" y="1462881"/>
            <a:ext cx="7391400" cy="304800"/>
          </a:xfrm>
          <a:prstGeom prst="line">
            <a:avLst/>
          </a:prstGeom>
          <a:ln>
            <a:solidFill>
              <a:srgbClr val="FFFF00"/>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V="1">
            <a:off x="1524000" y="548481"/>
            <a:ext cx="7527924" cy="700880"/>
          </a:xfrm>
          <a:prstGeom prst="line">
            <a:avLst/>
          </a:prstGeom>
          <a:ln>
            <a:solidFill>
              <a:srgbClr val="FFFF00"/>
            </a:solidFill>
          </a:ln>
        </p:spPr>
        <p:style>
          <a:lnRef idx="2">
            <a:schemeClr val="accent1"/>
          </a:lnRef>
          <a:fillRef idx="0">
            <a:schemeClr val="accent1"/>
          </a:fillRef>
          <a:effectRef idx="1">
            <a:schemeClr val="accent1"/>
          </a:effectRef>
          <a:fontRef idx="minor">
            <a:schemeClr val="tx1"/>
          </a:fontRef>
        </p:style>
      </p:cxnSp>
      <p:cxnSp>
        <p:nvCxnSpPr>
          <p:cNvPr id="14" name="Straight Connector 13"/>
          <p:cNvCxnSpPr/>
          <p:nvPr/>
        </p:nvCxnSpPr>
        <p:spPr>
          <a:xfrm>
            <a:off x="1752600" y="2301081"/>
            <a:ext cx="7391400" cy="1588"/>
          </a:xfrm>
          <a:prstGeom prst="line">
            <a:avLst/>
          </a:prstGeom>
          <a:ln>
            <a:solidFill>
              <a:srgbClr val="FFFF00"/>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a:off x="1187448" y="4572001"/>
            <a:ext cx="4679952" cy="639762"/>
          </a:xfrm>
          <a:prstGeom prst="line">
            <a:avLst/>
          </a:prstGeom>
          <a:ln>
            <a:solidFill>
              <a:srgbClr val="FFFF00"/>
            </a:solidFill>
          </a:ln>
        </p:spPr>
        <p:style>
          <a:lnRef idx="2">
            <a:schemeClr val="accent1"/>
          </a:lnRef>
          <a:fillRef idx="0">
            <a:schemeClr val="accent1"/>
          </a:fillRef>
          <a:effectRef idx="1">
            <a:schemeClr val="accent1"/>
          </a:effectRef>
          <a:fontRef idx="minor">
            <a:schemeClr val="tx1"/>
          </a:fontRef>
        </p:style>
      </p:cxnSp>
      <p:cxnSp>
        <p:nvCxnSpPr>
          <p:cNvPr id="24" name="Straight Connector 23"/>
          <p:cNvCxnSpPr/>
          <p:nvPr/>
        </p:nvCxnSpPr>
        <p:spPr>
          <a:xfrm>
            <a:off x="1679580" y="3444081"/>
            <a:ext cx="7472358" cy="381000"/>
          </a:xfrm>
          <a:prstGeom prst="line">
            <a:avLst/>
          </a:prstGeom>
          <a:ln>
            <a:solidFill>
              <a:srgbClr val="FFFF00"/>
            </a:solidFill>
          </a:ln>
        </p:spPr>
        <p:style>
          <a:lnRef idx="2">
            <a:schemeClr val="accent1"/>
          </a:lnRef>
          <a:fillRef idx="0">
            <a:schemeClr val="accent1"/>
          </a:fillRef>
          <a:effectRef idx="1">
            <a:schemeClr val="accent1"/>
          </a:effectRef>
          <a:fontRef idx="minor">
            <a:schemeClr val="tx1"/>
          </a:fontRef>
        </p:style>
      </p:cxnSp>
      <p:cxnSp>
        <p:nvCxnSpPr>
          <p:cNvPr id="25" name="Straight Connector 24"/>
          <p:cNvCxnSpPr/>
          <p:nvPr/>
        </p:nvCxnSpPr>
        <p:spPr>
          <a:xfrm>
            <a:off x="1511304" y="3977481"/>
            <a:ext cx="7688262" cy="700880"/>
          </a:xfrm>
          <a:prstGeom prst="line">
            <a:avLst/>
          </a:prstGeom>
          <a:ln>
            <a:solidFill>
              <a:srgbClr val="FFFF00"/>
            </a:solidFill>
          </a:ln>
        </p:spPr>
        <p:style>
          <a:lnRef idx="2">
            <a:schemeClr val="accent1"/>
          </a:lnRef>
          <a:fillRef idx="0">
            <a:schemeClr val="accent1"/>
          </a:fillRef>
          <a:effectRef idx="1">
            <a:schemeClr val="accent1"/>
          </a:effectRef>
          <a:fontRef idx="minor">
            <a:schemeClr val="tx1"/>
          </a:fontRef>
        </p:style>
      </p:cxnSp>
      <p:cxnSp>
        <p:nvCxnSpPr>
          <p:cNvPr id="26" name="Straight Connector 25"/>
          <p:cNvCxnSpPr/>
          <p:nvPr/>
        </p:nvCxnSpPr>
        <p:spPr>
          <a:xfrm>
            <a:off x="1752600" y="2834481"/>
            <a:ext cx="7359648" cy="167479"/>
          </a:xfrm>
          <a:prstGeom prst="line">
            <a:avLst/>
          </a:prstGeom>
          <a:ln>
            <a:solidFill>
              <a:srgbClr val="FFFF00"/>
            </a:solidFill>
          </a:ln>
        </p:spPr>
        <p:style>
          <a:lnRef idx="2">
            <a:schemeClr val="accent1"/>
          </a:lnRef>
          <a:fillRef idx="0">
            <a:schemeClr val="accent1"/>
          </a:fillRef>
          <a:effectRef idx="1">
            <a:schemeClr val="accent1"/>
          </a:effectRef>
          <a:fontRef idx="minor">
            <a:schemeClr val="tx1"/>
          </a:fontRef>
        </p:style>
      </p:cxnSp>
      <p:sp>
        <p:nvSpPr>
          <p:cNvPr id="13" name="TextBox 12"/>
          <p:cNvSpPr txBox="1"/>
          <p:nvPr/>
        </p:nvSpPr>
        <p:spPr>
          <a:xfrm rot="21090975">
            <a:off x="1295400" y="283500"/>
            <a:ext cx="2209800" cy="369332"/>
          </a:xfrm>
          <a:prstGeom prst="rect">
            <a:avLst/>
          </a:prstGeom>
          <a:noFill/>
        </p:spPr>
        <p:txBody>
          <a:bodyPr wrap="square" rtlCol="0">
            <a:spAutoFit/>
          </a:bodyPr>
          <a:lstStyle/>
          <a:p>
            <a:r>
              <a:rPr lang="en-US" dirty="0" smtClean="0">
                <a:solidFill>
                  <a:schemeClr val="accent6"/>
                </a:solidFill>
              </a:rPr>
              <a:t>- HAVE SINNED.</a:t>
            </a:r>
            <a:endParaRPr lang="en-US" dirty="0">
              <a:solidFill>
                <a:schemeClr val="accent6"/>
              </a:solidFill>
            </a:endParaRPr>
          </a:p>
        </p:txBody>
      </p:sp>
      <p:sp>
        <p:nvSpPr>
          <p:cNvPr id="18" name="TextBox 17"/>
          <p:cNvSpPr txBox="1"/>
          <p:nvPr/>
        </p:nvSpPr>
        <p:spPr>
          <a:xfrm rot="21069094">
            <a:off x="2892844" y="69126"/>
            <a:ext cx="2063299" cy="338554"/>
          </a:xfrm>
          <a:prstGeom prst="rect">
            <a:avLst/>
          </a:prstGeom>
          <a:noFill/>
        </p:spPr>
        <p:txBody>
          <a:bodyPr wrap="square" rtlCol="0">
            <a:spAutoFit/>
          </a:bodyPr>
          <a:lstStyle/>
          <a:p>
            <a:r>
              <a:rPr lang="en-US" sz="1600" dirty="0" smtClean="0">
                <a:solidFill>
                  <a:schemeClr val="bg1"/>
                </a:solidFill>
              </a:rPr>
              <a:t>Rom. 3:23; Eccl. 7:20</a:t>
            </a:r>
            <a:endParaRPr lang="en-US" sz="1600" dirty="0">
              <a:solidFill>
                <a:schemeClr val="bg1"/>
              </a:solidFill>
            </a:endParaRPr>
          </a:p>
        </p:txBody>
      </p:sp>
      <p:sp>
        <p:nvSpPr>
          <p:cNvPr id="16" name="Rounded Rectangle 15"/>
          <p:cNvSpPr/>
          <p:nvPr/>
        </p:nvSpPr>
        <p:spPr>
          <a:xfrm>
            <a:off x="2879083" y="1386681"/>
            <a:ext cx="5045717" cy="2057400"/>
          </a:xfrm>
          <a:prstGeom prst="roundRect">
            <a:avLst/>
          </a:prstGeom>
          <a:solidFill>
            <a:schemeClr val="tx1"/>
          </a:solidFill>
          <a:ln>
            <a:solidFill>
              <a:srgbClr val="008000"/>
            </a:solidFill>
          </a:ln>
        </p:spPr>
        <p:style>
          <a:lnRef idx="1">
            <a:schemeClr val="accent1"/>
          </a:lnRef>
          <a:fillRef idx="3">
            <a:schemeClr val="accent1"/>
          </a:fillRef>
          <a:effectRef idx="2">
            <a:schemeClr val="accent1"/>
          </a:effectRef>
          <a:fontRef idx="minor">
            <a:schemeClr val="lt1"/>
          </a:fontRef>
        </p:style>
        <p:txBody>
          <a:bodyPr rtlCol="0" anchor="ctr"/>
          <a:lstStyle/>
          <a:p>
            <a:r>
              <a:rPr lang="en-US" sz="2000" b="1" u="sng" dirty="0" smtClean="0">
                <a:solidFill>
                  <a:schemeClr val="bg1"/>
                </a:solidFill>
              </a:rPr>
              <a:t>Romans 3:23.</a:t>
            </a:r>
          </a:p>
          <a:p>
            <a:r>
              <a:rPr lang="en-US" sz="2000" dirty="0" smtClean="0">
                <a:solidFill>
                  <a:schemeClr val="bg1"/>
                </a:solidFill>
              </a:rPr>
              <a:t>For all have sinned and fall short of the glory of God.</a:t>
            </a:r>
            <a:endParaRPr lang="en-US" sz="2000" dirty="0">
              <a:solidFill>
                <a:schemeClr val="bg1"/>
              </a:solidFill>
            </a:endParaRPr>
          </a:p>
        </p:txBody>
      </p:sp>
    </p:spTree>
  </p:cSld>
  <p:clrMapOvr>
    <a:masterClrMapping/>
  </p:clrMapOvr>
  <p:transition>
    <p:fad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 name="Chord 32"/>
          <p:cNvSpPr/>
          <p:nvPr/>
        </p:nvSpPr>
        <p:spPr>
          <a:xfrm flipH="1">
            <a:off x="-2100261" y="2"/>
            <a:ext cx="3779840" cy="5140328"/>
          </a:xfrm>
          <a:prstGeom prst="chord">
            <a:avLst>
              <a:gd name="adj1" fmla="val 5412151"/>
              <a:gd name="adj2" fmla="val 16200000"/>
            </a:avLst>
          </a:prstGeom>
          <a:gradFill flip="none" rotWithShape="1">
            <a:gsLst>
              <a:gs pos="99000">
                <a:srgbClr val="FF6600"/>
              </a:gs>
              <a:gs pos="1000">
                <a:srgbClr val="FFFF00"/>
              </a:gs>
            </a:gsLst>
            <a:lin ang="0" scaled="1"/>
            <a:tileRect/>
          </a:gra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 name="TextBox 3"/>
          <p:cNvSpPr txBox="1"/>
          <p:nvPr/>
        </p:nvSpPr>
        <p:spPr>
          <a:xfrm>
            <a:off x="-228600" y="243681"/>
            <a:ext cx="1447800" cy="4524315"/>
          </a:xfrm>
          <a:prstGeom prst="rect">
            <a:avLst/>
          </a:prstGeom>
          <a:noFill/>
          <a:ln>
            <a:noFill/>
          </a:ln>
        </p:spPr>
        <p:txBody>
          <a:bodyPr wrap="square" rtlCol="0">
            <a:spAutoFit/>
          </a:bodyPr>
          <a:lstStyle/>
          <a:p>
            <a:pPr algn="ctr"/>
            <a:r>
              <a:rPr lang="en-US" sz="9600" b="1" dirty="0" smtClean="0"/>
              <a:t>A</a:t>
            </a:r>
          </a:p>
          <a:p>
            <a:pPr algn="ctr"/>
            <a:r>
              <a:rPr lang="en-US" sz="9600" b="1" dirty="0" smtClean="0"/>
              <a:t>L</a:t>
            </a:r>
          </a:p>
          <a:p>
            <a:pPr algn="ctr"/>
            <a:r>
              <a:rPr lang="en-US" sz="9600" b="1" dirty="0" smtClean="0"/>
              <a:t>L</a:t>
            </a:r>
            <a:endParaRPr lang="en-US" sz="9600" b="1" dirty="0"/>
          </a:p>
        </p:txBody>
      </p:sp>
      <p:sp>
        <p:nvSpPr>
          <p:cNvPr id="5" name="Block Arc 4"/>
          <p:cNvSpPr/>
          <p:nvPr/>
        </p:nvSpPr>
        <p:spPr>
          <a:xfrm rot="5400000">
            <a:off x="-2605881" y="853283"/>
            <a:ext cx="5211763" cy="3505201"/>
          </a:xfrm>
          <a:prstGeom prst="blockArc">
            <a:avLst>
              <a:gd name="adj1" fmla="val 10789278"/>
              <a:gd name="adj2" fmla="val 11317"/>
              <a:gd name="adj3" fmla="val 4117"/>
            </a:avLst>
          </a:prstGeom>
          <a:solidFill>
            <a:srgbClr val="FFFF00"/>
          </a:solidFill>
          <a:ln>
            <a:solidFill>
              <a:srgbClr val="FF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tx1"/>
              </a:solidFill>
            </a:endParaRPr>
          </a:p>
        </p:txBody>
      </p:sp>
      <p:cxnSp>
        <p:nvCxnSpPr>
          <p:cNvPr id="7" name="Straight Connector 6"/>
          <p:cNvCxnSpPr/>
          <p:nvPr/>
        </p:nvCxnSpPr>
        <p:spPr>
          <a:xfrm flipV="1">
            <a:off x="1295400" y="0"/>
            <a:ext cx="5257800" cy="792161"/>
          </a:xfrm>
          <a:prstGeom prst="line">
            <a:avLst/>
          </a:prstGeom>
          <a:ln>
            <a:solidFill>
              <a:srgbClr val="FFFF00"/>
            </a:solidFill>
          </a:ln>
        </p:spPr>
        <p:style>
          <a:lnRef idx="2">
            <a:schemeClr val="accent1"/>
          </a:lnRef>
          <a:fillRef idx="0">
            <a:schemeClr val="accent1"/>
          </a:fillRef>
          <a:effectRef idx="1">
            <a:schemeClr val="accent1"/>
          </a:effectRef>
          <a:fontRef idx="minor">
            <a:schemeClr val="tx1"/>
          </a:fontRef>
        </p:style>
      </p:cxnSp>
      <p:cxnSp>
        <p:nvCxnSpPr>
          <p:cNvPr id="8" name="Straight Connector 7"/>
          <p:cNvCxnSpPr/>
          <p:nvPr/>
        </p:nvCxnSpPr>
        <p:spPr>
          <a:xfrm flipV="1">
            <a:off x="1676400" y="1462881"/>
            <a:ext cx="7391400" cy="304800"/>
          </a:xfrm>
          <a:prstGeom prst="line">
            <a:avLst/>
          </a:prstGeom>
          <a:ln>
            <a:solidFill>
              <a:srgbClr val="FFFF00"/>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V="1">
            <a:off x="1524000" y="548481"/>
            <a:ext cx="7527924" cy="700880"/>
          </a:xfrm>
          <a:prstGeom prst="line">
            <a:avLst/>
          </a:prstGeom>
          <a:ln>
            <a:solidFill>
              <a:srgbClr val="FFFF00"/>
            </a:solidFill>
          </a:ln>
        </p:spPr>
        <p:style>
          <a:lnRef idx="2">
            <a:schemeClr val="accent1"/>
          </a:lnRef>
          <a:fillRef idx="0">
            <a:schemeClr val="accent1"/>
          </a:fillRef>
          <a:effectRef idx="1">
            <a:schemeClr val="accent1"/>
          </a:effectRef>
          <a:fontRef idx="minor">
            <a:schemeClr val="tx1"/>
          </a:fontRef>
        </p:style>
      </p:cxnSp>
      <p:cxnSp>
        <p:nvCxnSpPr>
          <p:cNvPr id="14" name="Straight Connector 13"/>
          <p:cNvCxnSpPr/>
          <p:nvPr/>
        </p:nvCxnSpPr>
        <p:spPr>
          <a:xfrm>
            <a:off x="1752600" y="2301081"/>
            <a:ext cx="7391400" cy="1588"/>
          </a:xfrm>
          <a:prstGeom prst="line">
            <a:avLst/>
          </a:prstGeom>
          <a:ln>
            <a:solidFill>
              <a:srgbClr val="FFFF00"/>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a:off x="1187448" y="4572001"/>
            <a:ext cx="4679952" cy="639762"/>
          </a:xfrm>
          <a:prstGeom prst="line">
            <a:avLst/>
          </a:prstGeom>
          <a:ln>
            <a:solidFill>
              <a:srgbClr val="FFFF00"/>
            </a:solidFill>
          </a:ln>
        </p:spPr>
        <p:style>
          <a:lnRef idx="2">
            <a:schemeClr val="accent1"/>
          </a:lnRef>
          <a:fillRef idx="0">
            <a:schemeClr val="accent1"/>
          </a:fillRef>
          <a:effectRef idx="1">
            <a:schemeClr val="accent1"/>
          </a:effectRef>
          <a:fontRef idx="minor">
            <a:schemeClr val="tx1"/>
          </a:fontRef>
        </p:style>
      </p:cxnSp>
      <p:cxnSp>
        <p:nvCxnSpPr>
          <p:cNvPr id="24" name="Straight Connector 23"/>
          <p:cNvCxnSpPr/>
          <p:nvPr/>
        </p:nvCxnSpPr>
        <p:spPr>
          <a:xfrm>
            <a:off x="1679580" y="3444081"/>
            <a:ext cx="7472358" cy="381000"/>
          </a:xfrm>
          <a:prstGeom prst="line">
            <a:avLst/>
          </a:prstGeom>
          <a:ln>
            <a:solidFill>
              <a:srgbClr val="FFFF00"/>
            </a:solidFill>
          </a:ln>
        </p:spPr>
        <p:style>
          <a:lnRef idx="2">
            <a:schemeClr val="accent1"/>
          </a:lnRef>
          <a:fillRef idx="0">
            <a:schemeClr val="accent1"/>
          </a:fillRef>
          <a:effectRef idx="1">
            <a:schemeClr val="accent1"/>
          </a:effectRef>
          <a:fontRef idx="minor">
            <a:schemeClr val="tx1"/>
          </a:fontRef>
        </p:style>
      </p:cxnSp>
      <p:cxnSp>
        <p:nvCxnSpPr>
          <p:cNvPr id="25" name="Straight Connector 24"/>
          <p:cNvCxnSpPr/>
          <p:nvPr/>
        </p:nvCxnSpPr>
        <p:spPr>
          <a:xfrm>
            <a:off x="1511304" y="3977481"/>
            <a:ext cx="7688262" cy="700880"/>
          </a:xfrm>
          <a:prstGeom prst="line">
            <a:avLst/>
          </a:prstGeom>
          <a:ln>
            <a:solidFill>
              <a:srgbClr val="FFFF00"/>
            </a:solidFill>
          </a:ln>
        </p:spPr>
        <p:style>
          <a:lnRef idx="2">
            <a:schemeClr val="accent1"/>
          </a:lnRef>
          <a:fillRef idx="0">
            <a:schemeClr val="accent1"/>
          </a:fillRef>
          <a:effectRef idx="1">
            <a:schemeClr val="accent1"/>
          </a:effectRef>
          <a:fontRef idx="minor">
            <a:schemeClr val="tx1"/>
          </a:fontRef>
        </p:style>
      </p:cxnSp>
      <p:cxnSp>
        <p:nvCxnSpPr>
          <p:cNvPr id="26" name="Straight Connector 25"/>
          <p:cNvCxnSpPr/>
          <p:nvPr/>
        </p:nvCxnSpPr>
        <p:spPr>
          <a:xfrm>
            <a:off x="1752600" y="2834481"/>
            <a:ext cx="7359648" cy="167479"/>
          </a:xfrm>
          <a:prstGeom prst="line">
            <a:avLst/>
          </a:prstGeom>
          <a:ln>
            <a:solidFill>
              <a:srgbClr val="FFFF00"/>
            </a:solidFill>
          </a:ln>
        </p:spPr>
        <p:style>
          <a:lnRef idx="2">
            <a:schemeClr val="accent1"/>
          </a:lnRef>
          <a:fillRef idx="0">
            <a:schemeClr val="accent1"/>
          </a:fillRef>
          <a:effectRef idx="1">
            <a:schemeClr val="accent1"/>
          </a:effectRef>
          <a:fontRef idx="minor">
            <a:schemeClr val="tx1"/>
          </a:fontRef>
        </p:style>
      </p:cxnSp>
      <p:sp>
        <p:nvSpPr>
          <p:cNvPr id="13" name="TextBox 12"/>
          <p:cNvSpPr txBox="1"/>
          <p:nvPr/>
        </p:nvSpPr>
        <p:spPr>
          <a:xfrm rot="21090975">
            <a:off x="1295400" y="283500"/>
            <a:ext cx="2209800" cy="369332"/>
          </a:xfrm>
          <a:prstGeom prst="rect">
            <a:avLst/>
          </a:prstGeom>
          <a:noFill/>
        </p:spPr>
        <p:txBody>
          <a:bodyPr wrap="square" rtlCol="0">
            <a:spAutoFit/>
          </a:bodyPr>
          <a:lstStyle/>
          <a:p>
            <a:r>
              <a:rPr lang="en-US" dirty="0" smtClean="0">
                <a:solidFill>
                  <a:schemeClr val="accent6"/>
                </a:solidFill>
              </a:rPr>
              <a:t>- HAVE SINNED.</a:t>
            </a:r>
            <a:endParaRPr lang="en-US" dirty="0">
              <a:solidFill>
                <a:schemeClr val="accent6"/>
              </a:solidFill>
            </a:endParaRPr>
          </a:p>
        </p:txBody>
      </p:sp>
      <p:sp>
        <p:nvSpPr>
          <p:cNvPr id="18" name="TextBox 17"/>
          <p:cNvSpPr txBox="1"/>
          <p:nvPr/>
        </p:nvSpPr>
        <p:spPr>
          <a:xfrm rot="21069094">
            <a:off x="2892844" y="69126"/>
            <a:ext cx="2063299" cy="338554"/>
          </a:xfrm>
          <a:prstGeom prst="rect">
            <a:avLst/>
          </a:prstGeom>
          <a:noFill/>
        </p:spPr>
        <p:txBody>
          <a:bodyPr wrap="square" rtlCol="0">
            <a:spAutoFit/>
          </a:bodyPr>
          <a:lstStyle/>
          <a:p>
            <a:r>
              <a:rPr lang="en-US" sz="1600" dirty="0" smtClean="0">
                <a:solidFill>
                  <a:schemeClr val="bg1"/>
                </a:solidFill>
              </a:rPr>
              <a:t>Rom. 3:23; Eccl. 7:20</a:t>
            </a:r>
            <a:endParaRPr lang="en-US" sz="1600" dirty="0">
              <a:solidFill>
                <a:schemeClr val="bg1"/>
              </a:solidFill>
            </a:endParaRPr>
          </a:p>
        </p:txBody>
      </p:sp>
      <p:sp>
        <p:nvSpPr>
          <p:cNvPr id="16" name="Rounded Rectangle 15"/>
          <p:cNvSpPr/>
          <p:nvPr/>
        </p:nvSpPr>
        <p:spPr>
          <a:xfrm>
            <a:off x="2879083" y="1386681"/>
            <a:ext cx="5045717" cy="2057400"/>
          </a:xfrm>
          <a:prstGeom prst="roundRect">
            <a:avLst/>
          </a:prstGeom>
          <a:solidFill>
            <a:schemeClr val="tx1"/>
          </a:solidFill>
          <a:ln>
            <a:solidFill>
              <a:srgbClr val="008000"/>
            </a:solidFill>
          </a:ln>
        </p:spPr>
        <p:style>
          <a:lnRef idx="1">
            <a:schemeClr val="accent1"/>
          </a:lnRef>
          <a:fillRef idx="3">
            <a:schemeClr val="accent1"/>
          </a:fillRef>
          <a:effectRef idx="2">
            <a:schemeClr val="accent1"/>
          </a:effectRef>
          <a:fontRef idx="minor">
            <a:schemeClr val="lt1"/>
          </a:fontRef>
        </p:style>
        <p:txBody>
          <a:bodyPr rtlCol="0" anchor="ctr"/>
          <a:lstStyle/>
          <a:p>
            <a:r>
              <a:rPr lang="en-US" sz="2000" b="1" u="sng" dirty="0" smtClean="0">
                <a:solidFill>
                  <a:schemeClr val="bg1"/>
                </a:solidFill>
              </a:rPr>
              <a:t>Ecclesiastes 7:20.</a:t>
            </a:r>
          </a:p>
          <a:p>
            <a:r>
              <a:rPr lang="en-US" sz="2000" dirty="0" smtClean="0">
                <a:solidFill>
                  <a:schemeClr val="bg1"/>
                </a:solidFill>
              </a:rPr>
              <a:t>For there is not a just man on earth who does good and does not sin.</a:t>
            </a:r>
            <a:endParaRPr lang="en-US" sz="2000" dirty="0">
              <a:solidFill>
                <a:schemeClr val="bg1"/>
              </a:solidFill>
            </a:endParaRPr>
          </a:p>
        </p:txBody>
      </p:sp>
    </p:spTree>
  </p:cSld>
  <p:clrMapOvr>
    <a:masterClrMapping/>
  </p:clrMapOvr>
  <p:transition>
    <p:fad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 name="Chord 32"/>
          <p:cNvSpPr/>
          <p:nvPr/>
        </p:nvSpPr>
        <p:spPr>
          <a:xfrm flipH="1">
            <a:off x="-2100261" y="2"/>
            <a:ext cx="3779840" cy="5140328"/>
          </a:xfrm>
          <a:prstGeom prst="chord">
            <a:avLst>
              <a:gd name="adj1" fmla="val 5412151"/>
              <a:gd name="adj2" fmla="val 16200000"/>
            </a:avLst>
          </a:prstGeom>
          <a:gradFill flip="none" rotWithShape="1">
            <a:gsLst>
              <a:gs pos="99000">
                <a:srgbClr val="FF6600"/>
              </a:gs>
              <a:gs pos="1000">
                <a:srgbClr val="FFFF00"/>
              </a:gs>
            </a:gsLst>
            <a:lin ang="0" scaled="1"/>
            <a:tileRect/>
          </a:gra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 name="TextBox 3"/>
          <p:cNvSpPr txBox="1"/>
          <p:nvPr/>
        </p:nvSpPr>
        <p:spPr>
          <a:xfrm>
            <a:off x="-228600" y="243681"/>
            <a:ext cx="1447800" cy="4524315"/>
          </a:xfrm>
          <a:prstGeom prst="rect">
            <a:avLst/>
          </a:prstGeom>
          <a:noFill/>
          <a:ln>
            <a:noFill/>
          </a:ln>
        </p:spPr>
        <p:txBody>
          <a:bodyPr wrap="square" rtlCol="0">
            <a:spAutoFit/>
          </a:bodyPr>
          <a:lstStyle/>
          <a:p>
            <a:pPr algn="ctr"/>
            <a:r>
              <a:rPr lang="en-US" sz="9600" b="1" dirty="0" smtClean="0"/>
              <a:t>A</a:t>
            </a:r>
          </a:p>
          <a:p>
            <a:pPr algn="ctr"/>
            <a:r>
              <a:rPr lang="en-US" sz="9600" b="1" dirty="0" smtClean="0"/>
              <a:t>L</a:t>
            </a:r>
          </a:p>
          <a:p>
            <a:pPr algn="ctr"/>
            <a:r>
              <a:rPr lang="en-US" sz="9600" b="1" dirty="0" smtClean="0"/>
              <a:t>L</a:t>
            </a:r>
            <a:endParaRPr lang="en-US" sz="9600" b="1" dirty="0"/>
          </a:p>
        </p:txBody>
      </p:sp>
      <p:sp>
        <p:nvSpPr>
          <p:cNvPr id="5" name="Block Arc 4"/>
          <p:cNvSpPr/>
          <p:nvPr/>
        </p:nvSpPr>
        <p:spPr>
          <a:xfrm rot="5400000">
            <a:off x="-2605881" y="853283"/>
            <a:ext cx="5211763" cy="3505201"/>
          </a:xfrm>
          <a:prstGeom prst="blockArc">
            <a:avLst>
              <a:gd name="adj1" fmla="val 10789278"/>
              <a:gd name="adj2" fmla="val 11317"/>
              <a:gd name="adj3" fmla="val 4117"/>
            </a:avLst>
          </a:prstGeom>
          <a:solidFill>
            <a:srgbClr val="FFFF00"/>
          </a:solidFill>
          <a:ln>
            <a:solidFill>
              <a:srgbClr val="FF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tx1"/>
              </a:solidFill>
            </a:endParaRPr>
          </a:p>
        </p:txBody>
      </p:sp>
      <p:cxnSp>
        <p:nvCxnSpPr>
          <p:cNvPr id="7" name="Straight Connector 6"/>
          <p:cNvCxnSpPr/>
          <p:nvPr/>
        </p:nvCxnSpPr>
        <p:spPr>
          <a:xfrm flipV="1">
            <a:off x="1295400" y="0"/>
            <a:ext cx="5257800" cy="792161"/>
          </a:xfrm>
          <a:prstGeom prst="line">
            <a:avLst/>
          </a:prstGeom>
          <a:ln>
            <a:solidFill>
              <a:srgbClr val="FFFF00"/>
            </a:solidFill>
          </a:ln>
        </p:spPr>
        <p:style>
          <a:lnRef idx="2">
            <a:schemeClr val="accent1"/>
          </a:lnRef>
          <a:fillRef idx="0">
            <a:schemeClr val="accent1"/>
          </a:fillRef>
          <a:effectRef idx="1">
            <a:schemeClr val="accent1"/>
          </a:effectRef>
          <a:fontRef idx="minor">
            <a:schemeClr val="tx1"/>
          </a:fontRef>
        </p:style>
      </p:cxnSp>
      <p:cxnSp>
        <p:nvCxnSpPr>
          <p:cNvPr id="8" name="Straight Connector 7"/>
          <p:cNvCxnSpPr/>
          <p:nvPr/>
        </p:nvCxnSpPr>
        <p:spPr>
          <a:xfrm flipV="1">
            <a:off x="1676400" y="1462881"/>
            <a:ext cx="7391400" cy="304800"/>
          </a:xfrm>
          <a:prstGeom prst="line">
            <a:avLst/>
          </a:prstGeom>
          <a:ln>
            <a:solidFill>
              <a:srgbClr val="FFFF00"/>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V="1">
            <a:off x="1524000" y="548481"/>
            <a:ext cx="7527924" cy="700880"/>
          </a:xfrm>
          <a:prstGeom prst="line">
            <a:avLst/>
          </a:prstGeom>
          <a:ln>
            <a:solidFill>
              <a:srgbClr val="FFFF00"/>
            </a:solidFill>
          </a:ln>
        </p:spPr>
        <p:style>
          <a:lnRef idx="2">
            <a:schemeClr val="accent1"/>
          </a:lnRef>
          <a:fillRef idx="0">
            <a:schemeClr val="accent1"/>
          </a:fillRef>
          <a:effectRef idx="1">
            <a:schemeClr val="accent1"/>
          </a:effectRef>
          <a:fontRef idx="minor">
            <a:schemeClr val="tx1"/>
          </a:fontRef>
        </p:style>
      </p:cxnSp>
      <p:cxnSp>
        <p:nvCxnSpPr>
          <p:cNvPr id="14" name="Straight Connector 13"/>
          <p:cNvCxnSpPr/>
          <p:nvPr/>
        </p:nvCxnSpPr>
        <p:spPr>
          <a:xfrm>
            <a:off x="1752600" y="2301081"/>
            <a:ext cx="7391400" cy="1588"/>
          </a:xfrm>
          <a:prstGeom prst="line">
            <a:avLst/>
          </a:prstGeom>
          <a:ln>
            <a:solidFill>
              <a:srgbClr val="FFFF00"/>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a:off x="1187448" y="4572001"/>
            <a:ext cx="4679952" cy="639762"/>
          </a:xfrm>
          <a:prstGeom prst="line">
            <a:avLst/>
          </a:prstGeom>
          <a:ln>
            <a:solidFill>
              <a:srgbClr val="FFFF00"/>
            </a:solidFill>
          </a:ln>
        </p:spPr>
        <p:style>
          <a:lnRef idx="2">
            <a:schemeClr val="accent1"/>
          </a:lnRef>
          <a:fillRef idx="0">
            <a:schemeClr val="accent1"/>
          </a:fillRef>
          <a:effectRef idx="1">
            <a:schemeClr val="accent1"/>
          </a:effectRef>
          <a:fontRef idx="minor">
            <a:schemeClr val="tx1"/>
          </a:fontRef>
        </p:style>
      </p:cxnSp>
      <p:cxnSp>
        <p:nvCxnSpPr>
          <p:cNvPr id="24" name="Straight Connector 23"/>
          <p:cNvCxnSpPr/>
          <p:nvPr/>
        </p:nvCxnSpPr>
        <p:spPr>
          <a:xfrm>
            <a:off x="1679580" y="3444081"/>
            <a:ext cx="7472358" cy="381000"/>
          </a:xfrm>
          <a:prstGeom prst="line">
            <a:avLst/>
          </a:prstGeom>
          <a:ln>
            <a:solidFill>
              <a:srgbClr val="FFFF00"/>
            </a:solidFill>
          </a:ln>
        </p:spPr>
        <p:style>
          <a:lnRef idx="2">
            <a:schemeClr val="accent1"/>
          </a:lnRef>
          <a:fillRef idx="0">
            <a:schemeClr val="accent1"/>
          </a:fillRef>
          <a:effectRef idx="1">
            <a:schemeClr val="accent1"/>
          </a:effectRef>
          <a:fontRef idx="minor">
            <a:schemeClr val="tx1"/>
          </a:fontRef>
        </p:style>
      </p:cxnSp>
      <p:cxnSp>
        <p:nvCxnSpPr>
          <p:cNvPr id="25" name="Straight Connector 24"/>
          <p:cNvCxnSpPr/>
          <p:nvPr/>
        </p:nvCxnSpPr>
        <p:spPr>
          <a:xfrm>
            <a:off x="1511304" y="3977481"/>
            <a:ext cx="7688262" cy="700880"/>
          </a:xfrm>
          <a:prstGeom prst="line">
            <a:avLst/>
          </a:prstGeom>
          <a:ln>
            <a:solidFill>
              <a:srgbClr val="FFFF00"/>
            </a:solidFill>
          </a:ln>
        </p:spPr>
        <p:style>
          <a:lnRef idx="2">
            <a:schemeClr val="accent1"/>
          </a:lnRef>
          <a:fillRef idx="0">
            <a:schemeClr val="accent1"/>
          </a:fillRef>
          <a:effectRef idx="1">
            <a:schemeClr val="accent1"/>
          </a:effectRef>
          <a:fontRef idx="minor">
            <a:schemeClr val="tx1"/>
          </a:fontRef>
        </p:style>
      </p:cxnSp>
      <p:cxnSp>
        <p:nvCxnSpPr>
          <p:cNvPr id="26" name="Straight Connector 25"/>
          <p:cNvCxnSpPr/>
          <p:nvPr/>
        </p:nvCxnSpPr>
        <p:spPr>
          <a:xfrm>
            <a:off x="1752600" y="2834481"/>
            <a:ext cx="7359648" cy="167479"/>
          </a:xfrm>
          <a:prstGeom prst="line">
            <a:avLst/>
          </a:prstGeom>
          <a:ln>
            <a:solidFill>
              <a:srgbClr val="FFFF00"/>
            </a:solidFill>
          </a:ln>
        </p:spPr>
        <p:style>
          <a:lnRef idx="2">
            <a:schemeClr val="accent1"/>
          </a:lnRef>
          <a:fillRef idx="0">
            <a:schemeClr val="accent1"/>
          </a:fillRef>
          <a:effectRef idx="1">
            <a:schemeClr val="accent1"/>
          </a:effectRef>
          <a:fontRef idx="minor">
            <a:schemeClr val="tx1"/>
          </a:fontRef>
        </p:style>
      </p:cxnSp>
      <p:sp>
        <p:nvSpPr>
          <p:cNvPr id="13" name="TextBox 12"/>
          <p:cNvSpPr txBox="1"/>
          <p:nvPr/>
        </p:nvSpPr>
        <p:spPr>
          <a:xfrm rot="21090975">
            <a:off x="1295400" y="283500"/>
            <a:ext cx="2209800" cy="369332"/>
          </a:xfrm>
          <a:prstGeom prst="rect">
            <a:avLst/>
          </a:prstGeom>
          <a:noFill/>
        </p:spPr>
        <p:txBody>
          <a:bodyPr wrap="square" rtlCol="0">
            <a:spAutoFit/>
          </a:bodyPr>
          <a:lstStyle/>
          <a:p>
            <a:r>
              <a:rPr lang="en-US" dirty="0" smtClean="0">
                <a:solidFill>
                  <a:schemeClr val="accent6"/>
                </a:solidFill>
              </a:rPr>
              <a:t>- HAVE SINNED.</a:t>
            </a:r>
            <a:endParaRPr lang="en-US" dirty="0">
              <a:solidFill>
                <a:schemeClr val="accent6"/>
              </a:solidFill>
            </a:endParaRPr>
          </a:p>
        </p:txBody>
      </p:sp>
      <p:sp>
        <p:nvSpPr>
          <p:cNvPr id="16" name="TextBox 15"/>
          <p:cNvSpPr txBox="1"/>
          <p:nvPr/>
        </p:nvSpPr>
        <p:spPr>
          <a:xfrm rot="21300000">
            <a:off x="1438458" y="742293"/>
            <a:ext cx="3917190" cy="369332"/>
          </a:xfrm>
          <a:prstGeom prst="rect">
            <a:avLst/>
          </a:prstGeom>
          <a:noFill/>
        </p:spPr>
        <p:txBody>
          <a:bodyPr wrap="square" rtlCol="0">
            <a:spAutoFit/>
          </a:bodyPr>
          <a:lstStyle/>
          <a:p>
            <a:r>
              <a:rPr lang="en-US" dirty="0" smtClean="0">
                <a:solidFill>
                  <a:schemeClr val="accent6"/>
                </a:solidFill>
              </a:rPr>
              <a:t>- MUST GIVE AN ACCOUNT TO GOD.</a:t>
            </a:r>
            <a:endParaRPr lang="en-US" dirty="0">
              <a:solidFill>
                <a:schemeClr val="accent6"/>
              </a:solidFill>
            </a:endParaRPr>
          </a:p>
        </p:txBody>
      </p:sp>
      <p:sp>
        <p:nvSpPr>
          <p:cNvPr id="18" name="TextBox 17"/>
          <p:cNvSpPr txBox="1"/>
          <p:nvPr/>
        </p:nvSpPr>
        <p:spPr>
          <a:xfrm rot="21069094">
            <a:off x="2892844" y="69126"/>
            <a:ext cx="2063299" cy="338554"/>
          </a:xfrm>
          <a:prstGeom prst="rect">
            <a:avLst/>
          </a:prstGeom>
          <a:noFill/>
        </p:spPr>
        <p:txBody>
          <a:bodyPr wrap="square" rtlCol="0">
            <a:spAutoFit/>
          </a:bodyPr>
          <a:lstStyle/>
          <a:p>
            <a:r>
              <a:rPr lang="en-US" sz="1600" dirty="0" smtClean="0">
                <a:solidFill>
                  <a:schemeClr val="bg1"/>
                </a:solidFill>
              </a:rPr>
              <a:t>Rom. 3:23; Eccl. 7:20</a:t>
            </a:r>
            <a:endParaRPr lang="en-US" sz="1600" dirty="0">
              <a:solidFill>
                <a:schemeClr val="bg1"/>
              </a:solidFill>
            </a:endParaRPr>
          </a:p>
        </p:txBody>
      </p:sp>
      <p:sp>
        <p:nvSpPr>
          <p:cNvPr id="36" name="TextBox 35"/>
          <p:cNvSpPr txBox="1"/>
          <p:nvPr/>
        </p:nvSpPr>
        <p:spPr>
          <a:xfrm rot="21300000">
            <a:off x="5189506" y="434718"/>
            <a:ext cx="3599361" cy="338554"/>
          </a:xfrm>
          <a:prstGeom prst="rect">
            <a:avLst/>
          </a:prstGeom>
          <a:noFill/>
        </p:spPr>
        <p:txBody>
          <a:bodyPr wrap="square" rtlCol="0">
            <a:spAutoFit/>
          </a:bodyPr>
          <a:lstStyle/>
          <a:p>
            <a:r>
              <a:rPr lang="en-US" sz="1600" dirty="0" smtClean="0">
                <a:solidFill>
                  <a:schemeClr val="bg1"/>
                </a:solidFill>
              </a:rPr>
              <a:t>2 Cor. 5:10-11; Rom. 14:10-12; Mt. 12:36</a:t>
            </a:r>
            <a:endParaRPr lang="en-US" sz="1600" dirty="0">
              <a:solidFill>
                <a:schemeClr val="bg1"/>
              </a:solidFill>
            </a:endParaRPr>
          </a:p>
        </p:txBody>
      </p:sp>
    </p:spTree>
  </p:cSld>
  <p:clrMapOvr>
    <a:masterClrMapping/>
  </p:clrMapOvr>
  <p:transition>
    <p:fade/>
  </p:transition>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214</TotalTime>
  <Words>3507</Words>
  <Application>Microsoft Macintosh PowerPoint</Application>
  <PresentationFormat>Custom</PresentationFormat>
  <Paragraphs>454</Paragraphs>
  <Slides>38</Slides>
  <Notes>0</Notes>
  <HiddenSlides>0</HiddenSlides>
  <MMClips>0</MMClips>
  <ScaleCrop>false</ScaleCrop>
  <HeadingPairs>
    <vt:vector size="4" baseType="variant">
      <vt:variant>
        <vt:lpstr>Theme</vt:lpstr>
      </vt:variant>
      <vt:variant>
        <vt:i4>1</vt:i4>
      </vt:variant>
      <vt:variant>
        <vt:lpstr>Slide Titles</vt:lpstr>
      </vt:variant>
      <vt:variant>
        <vt:i4>38</vt:i4>
      </vt:variant>
    </vt:vector>
  </HeadingPairs>
  <TitlesOfParts>
    <vt:vector size="39" baseType="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lpstr>Slide 21</vt:lpstr>
      <vt:lpstr>Slide 22</vt:lpstr>
      <vt:lpstr>Slide 23</vt:lpstr>
      <vt:lpstr>Slide 24</vt:lpstr>
      <vt:lpstr>Slide 25</vt:lpstr>
      <vt:lpstr>Slide 26</vt:lpstr>
      <vt:lpstr>Slide 27</vt:lpstr>
      <vt:lpstr>Slide 28</vt:lpstr>
      <vt:lpstr>Slide 29</vt:lpstr>
      <vt:lpstr>Slide 30</vt:lpstr>
      <vt:lpstr>Slide 31</vt:lpstr>
      <vt:lpstr>Slide 32</vt:lpstr>
      <vt:lpstr>Slide 33</vt:lpstr>
      <vt:lpstr>Slide 34</vt:lpstr>
      <vt:lpstr>Slide 35</vt:lpstr>
      <vt:lpstr>Slide 36</vt:lpstr>
      <vt:lpstr>Slide 37</vt:lpstr>
      <vt:lpstr>Slide 38</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Ralph Price</dc:creator>
  <cp:lastModifiedBy>dontreadway</cp:lastModifiedBy>
  <cp:revision>18</cp:revision>
  <dcterms:created xsi:type="dcterms:W3CDTF">2009-02-15T00:19:58Z</dcterms:created>
  <dcterms:modified xsi:type="dcterms:W3CDTF">2009-02-23T20:42:31Z</dcterms:modified>
</cp:coreProperties>
</file>