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72" r:id="rId3"/>
    <p:sldId id="264" r:id="rId4"/>
    <p:sldId id="265" r:id="rId5"/>
    <p:sldId id="275" r:id="rId6"/>
    <p:sldId id="267" r:id="rId7"/>
    <p:sldId id="268" r:id="rId8"/>
    <p:sldId id="274" r:id="rId9"/>
    <p:sldId id="276" r:id="rId10"/>
    <p:sldId id="277" r:id="rId11"/>
    <p:sldId id="278" r:id="rId12"/>
    <p:sldId id="279" r:id="rId13"/>
    <p:sldId id="280" r:id="rId14"/>
    <p:sldId id="281" r:id="rId15"/>
    <p:sldId id="283" r:id="rId16"/>
    <p:sldId id="284" r:id="rId17"/>
    <p:sldId id="287" r:id="rId18"/>
    <p:sldId id="286" r:id="rId19"/>
    <p:sldId id="288" r:id="rId20"/>
    <p:sldId id="256" r:id="rId21"/>
    <p:sldId id="257" r:id="rId22"/>
    <p:sldId id="258" r:id="rId23"/>
    <p:sldId id="289" r:id="rId24"/>
    <p:sldId id="290" r:id="rId25"/>
    <p:sldId id="291" r:id="rId26"/>
    <p:sldId id="292" r:id="rId27"/>
    <p:sldId id="259" r:id="rId28"/>
    <p:sldId id="261" r:id="rId29"/>
    <p:sldId id="262" r:id="rId30"/>
  </p:sldIdLst>
  <p:sldSz cx="9144000" cy="5211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1" autoAdjust="0"/>
    <p:restoredTop sz="94660"/>
  </p:normalViewPr>
  <p:slideViewPr>
    <p:cSldViewPr snapToGrid="0" snapToObjects="1">
      <p:cViewPr varScale="1">
        <p:scale>
          <a:sx n="120" d="100"/>
          <a:sy n="120" d="100"/>
        </p:scale>
        <p:origin x="-102" y="-264"/>
      </p:cViewPr>
      <p:guideLst>
        <p:guide orient="horz" pos="1642"/>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9025"/>
            <a:ext cx="7772400" cy="111715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53332"/>
            <a:ext cx="6400800" cy="13318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043"/>
            <a:ext cx="2057400" cy="33804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043"/>
            <a:ext cx="6019800" cy="33804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49041"/>
            <a:ext cx="7772400" cy="103511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08968"/>
            <a:ext cx="7772400" cy="114007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24123"/>
            <a:ext cx="4038600" cy="26143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24123"/>
            <a:ext cx="4038600" cy="26143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8712"/>
            <a:ext cx="8229600" cy="8686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6615"/>
            <a:ext cx="4040188" cy="4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2805"/>
            <a:ext cx="4040188" cy="30027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66615"/>
            <a:ext cx="4041775" cy="4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52805"/>
            <a:ext cx="4041775" cy="30027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7506"/>
            <a:ext cx="3008313" cy="88310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7506"/>
            <a:ext cx="5111750" cy="4448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90610"/>
            <a:ext cx="3008313" cy="35649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48234"/>
            <a:ext cx="5486400" cy="43069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5681"/>
            <a:ext cx="5486400" cy="312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78929"/>
            <a:ext cx="5486400" cy="611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2CC18-3E9D-114F-B290-D61F7DC77E40}" type="datetimeFigureOut">
              <a:rPr lang="en-US" smtClean="0"/>
              <a:pPr/>
              <a:t>03/03/2011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9C7DB-DF6B-6E4A-8C14-47484578855A}"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8712"/>
            <a:ext cx="8229600" cy="86862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6078"/>
            <a:ext cx="8229600" cy="3439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830533"/>
            <a:ext cx="2133600" cy="277478"/>
          </a:xfrm>
          <a:prstGeom prst="rect">
            <a:avLst/>
          </a:prstGeom>
        </p:spPr>
        <p:txBody>
          <a:bodyPr vert="horz" lIns="91440" tIns="45720" rIns="91440" bIns="45720" rtlCol="0" anchor="ctr"/>
          <a:lstStyle>
            <a:lvl1pPr algn="l">
              <a:defRPr sz="1200">
                <a:solidFill>
                  <a:schemeClr val="tx1">
                    <a:tint val="75000"/>
                  </a:schemeClr>
                </a:solidFill>
              </a:defRPr>
            </a:lvl1pPr>
          </a:lstStyle>
          <a:p>
            <a:fld id="{F042CC18-3E9D-114F-B290-D61F7DC77E40}" type="datetimeFigureOut">
              <a:rPr lang="en-US" smtClean="0"/>
              <a:pPr/>
              <a:t>03/03/2011</a:t>
            </a:fld>
            <a:endParaRPr lang="en-US"/>
          </a:p>
        </p:txBody>
      </p:sp>
      <p:sp>
        <p:nvSpPr>
          <p:cNvPr id="5" name="Footer Placeholder 4"/>
          <p:cNvSpPr>
            <a:spLocks noGrp="1"/>
          </p:cNvSpPr>
          <p:nvPr>
            <p:ph type="ftr" sz="quarter" idx="3"/>
          </p:nvPr>
        </p:nvSpPr>
        <p:spPr>
          <a:xfrm>
            <a:off x="3124200" y="4830533"/>
            <a:ext cx="2895600" cy="27747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830533"/>
            <a:ext cx="2133600" cy="277478"/>
          </a:xfrm>
          <a:prstGeom prst="rect">
            <a:avLst/>
          </a:prstGeom>
        </p:spPr>
        <p:txBody>
          <a:bodyPr vert="horz" lIns="91440" tIns="45720" rIns="91440" bIns="45720" rtlCol="0" anchor="ctr"/>
          <a:lstStyle>
            <a:lvl1pPr algn="r">
              <a:defRPr sz="1200">
                <a:solidFill>
                  <a:schemeClr val="tx1">
                    <a:tint val="75000"/>
                  </a:schemeClr>
                </a:solidFill>
              </a:defRPr>
            </a:lvl1pPr>
          </a:lstStyle>
          <a:p>
            <a:fld id="{BCD9C7DB-DF6B-6E4A-8C14-4748457885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065475"/>
            <a:ext cx="4398539" cy="1327868"/>
          </a:xfrm>
          <a:prstGeom prst="rect">
            <a:avLst/>
          </a:prstGeom>
          <a:noFill/>
        </p:spPr>
        <p:txBody>
          <a:bodyPr wrap="square" rtlCol="0">
            <a:spAutoFit/>
          </a:bodyPr>
          <a:lstStyle/>
          <a:p>
            <a:pPr algn="ctr"/>
            <a:r>
              <a:rPr lang="en-US" sz="4000" dirty="0" smtClean="0">
                <a:solidFill>
                  <a:schemeClr val="tx2">
                    <a:lumMod val="40000"/>
                    <a:lumOff val="60000"/>
                  </a:schemeClr>
                </a:solidFill>
                <a:latin typeface="Bradley Hand ITC TT-Bold"/>
                <a:cs typeface="Bradley Hand ITC TT-Bold"/>
              </a:rPr>
              <a:t>The Genesis Flood</a:t>
            </a:r>
            <a:endParaRPr lang="en-US" sz="40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676076" y="2885788"/>
            <a:ext cx="3650031" cy="369332"/>
          </a:xfrm>
          <a:prstGeom prst="rect">
            <a:avLst/>
          </a:prstGeom>
          <a:noFill/>
        </p:spPr>
        <p:txBody>
          <a:bodyPr wrap="square" rtlCol="0">
            <a:spAutoFit/>
          </a:bodyPr>
          <a:lstStyle/>
          <a:p>
            <a:pPr algn="ctr"/>
            <a:r>
              <a:rPr lang="en-US" dirty="0" smtClean="0">
                <a:solidFill>
                  <a:schemeClr val="bg1"/>
                </a:solidFill>
                <a:latin typeface="Bradley Hand ITC TT-Bold"/>
                <a:cs typeface="Bradley Hand ITC TT-Bold"/>
              </a:rPr>
              <a:t>Fact or Fiction?</a:t>
            </a:r>
            <a:endParaRPr lang="en-US" dirty="0">
              <a:solidFill>
                <a:schemeClr val="bg1"/>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247156" y="768479"/>
            <a:ext cx="4634019" cy="646331"/>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Was the flood of Noah merely a local flood like we see today?</a:t>
            </a:r>
            <a:endParaRPr lang="en-US" b="1" dirty="0">
              <a:solidFill>
                <a:schemeClr val="bg1"/>
              </a:solidFill>
              <a:latin typeface="Bradley Hand ITC TT-Bold"/>
              <a:cs typeface="Bradley Hand ITC TT-Bold"/>
            </a:endParaRPr>
          </a:p>
        </p:txBody>
      </p:sp>
      <p:sp>
        <p:nvSpPr>
          <p:cNvPr id="5" name="TextBox 4"/>
          <p:cNvSpPr txBox="1"/>
          <p:nvPr/>
        </p:nvSpPr>
        <p:spPr>
          <a:xfrm>
            <a:off x="4247156" y="1608149"/>
            <a:ext cx="4398539" cy="3139321"/>
          </a:xfrm>
          <a:prstGeom prst="rect">
            <a:avLst/>
          </a:prstGeom>
          <a:noFill/>
        </p:spPr>
        <p:txBody>
          <a:bodyPr wrap="square" rtlCol="0">
            <a:spAutoFit/>
          </a:bodyPr>
          <a:lstStyle/>
          <a:p>
            <a:pPr marL="342900" indent="-342900">
              <a:buFont typeface="Arial"/>
              <a:buChar char="•"/>
            </a:pPr>
            <a:r>
              <a:rPr lang="en-US" dirty="0" smtClean="0">
                <a:solidFill>
                  <a:srgbClr val="FFFF00"/>
                </a:solidFill>
                <a:latin typeface="Fluria"/>
                <a:cs typeface="Fluria"/>
              </a:rPr>
              <a:t>If it were merely a local flood there would have been no need for an ark.</a:t>
            </a:r>
          </a:p>
          <a:p>
            <a:pPr marL="342900" indent="-342900">
              <a:buFont typeface="Arial"/>
              <a:buChar char="•"/>
            </a:pPr>
            <a:endParaRPr lang="en-US" dirty="0" smtClean="0">
              <a:solidFill>
                <a:srgbClr val="FFFF00"/>
              </a:solidFill>
              <a:latin typeface="Fluria"/>
              <a:cs typeface="Fluria"/>
            </a:endParaRPr>
          </a:p>
          <a:p>
            <a:pPr marL="342900" indent="-342900">
              <a:buFont typeface="Arial"/>
              <a:buChar char="•"/>
            </a:pPr>
            <a:r>
              <a:rPr lang="en-US" dirty="0" smtClean="0">
                <a:solidFill>
                  <a:srgbClr val="FFFF00"/>
                </a:solidFill>
                <a:latin typeface="Fluria"/>
                <a:cs typeface="Fluria"/>
              </a:rPr>
              <a:t>A local flood would not have accomplished God’s purpose, which was the destruction of every land creature.</a:t>
            </a:r>
          </a:p>
          <a:p>
            <a:pPr marL="342900" indent="-342900">
              <a:buFont typeface="Arial"/>
              <a:buChar char="•"/>
            </a:pPr>
            <a:endParaRPr lang="en-US" dirty="0" smtClean="0">
              <a:solidFill>
                <a:srgbClr val="FFFF00"/>
              </a:solidFill>
              <a:latin typeface="Fluria"/>
              <a:cs typeface="Fluria"/>
            </a:endParaRPr>
          </a:p>
          <a:p>
            <a:pPr marL="342900" indent="-342900">
              <a:buFont typeface="Arial"/>
              <a:buChar char="•"/>
            </a:pPr>
            <a:r>
              <a:rPr lang="en-US" dirty="0" smtClean="0">
                <a:solidFill>
                  <a:srgbClr val="FFFF00"/>
                </a:solidFill>
                <a:latin typeface="Fluria"/>
                <a:cs typeface="Fluria"/>
              </a:rPr>
              <a:t>The Biblical account says the the the mountains (all of them) were covered to a depth of 15 cubits (23 feet).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188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03691" y="1195260"/>
            <a:ext cx="8376567" cy="3139321"/>
          </a:xfrm>
          <a:prstGeom prst="rect">
            <a:avLst/>
          </a:prstGeom>
          <a:noFill/>
        </p:spPr>
        <p:txBody>
          <a:bodyPr wrap="square" rtlCol="0">
            <a:spAutoFit/>
          </a:bodyPr>
          <a:lstStyle/>
          <a:p>
            <a:r>
              <a:rPr lang="en-US" b="1" dirty="0" smtClean="0">
                <a:solidFill>
                  <a:schemeClr val="bg1"/>
                </a:solidFill>
                <a:latin typeface="Fluria"/>
                <a:cs typeface="Fluria"/>
              </a:rPr>
              <a:t>Perhaps the most remarkable catastrophic events to have occurred at Mt. St. Helens was the rapid erosion that was accomplished by mudflows, landslides, and waves of water. On March 19, 1982 a small eruption melted the snow that had accumulated in the crater over the winter, and a resulting hot mud flow carved a system of canyons up to 140 feet deep and 17 miles long in a single day. The deepest of the canyons has affectionately been called the little Grand Canyon of the Toutle River, and is 1/40th the size of its namesake. The small creek that now flows through the bottom would appear to have carved this canyon over a great length of time, but this unique event has demonstrated that rapid catastrophic processes were instead responsible. The Grand Canyon in Arizona has also been claimed for some time to have been carved gradually by the Colorado River, but it is now becoming clear this American icon is as well the result of catastrophic erosion.</a:t>
            </a:r>
            <a:endParaRPr lang="en-US" b="1" dirty="0">
              <a:solidFill>
                <a:schemeClr val="bg1"/>
              </a:solidFill>
              <a:latin typeface="Fluria"/>
              <a:cs typeface="Fluria"/>
            </a:endParaRPr>
          </a:p>
        </p:txBody>
      </p:sp>
      <p:sp>
        <p:nvSpPr>
          <p:cNvPr id="11" name="TextBox 10"/>
          <p:cNvSpPr txBox="1"/>
          <p:nvPr/>
        </p:nvSpPr>
        <p:spPr>
          <a:xfrm>
            <a:off x="1976406" y="718909"/>
            <a:ext cx="4634019" cy="461665"/>
          </a:xfrm>
          <a:prstGeom prst="rect">
            <a:avLst/>
          </a:prstGeom>
          <a:noFill/>
        </p:spPr>
        <p:txBody>
          <a:bodyPr wrap="square" rtlCol="0">
            <a:spAutoFit/>
          </a:bodyPr>
          <a:lstStyle/>
          <a:p>
            <a:pPr algn="ctr"/>
            <a:r>
              <a:rPr lang="en-US" sz="2400" b="1" dirty="0" smtClean="0">
                <a:solidFill>
                  <a:schemeClr val="bg1"/>
                </a:solidFill>
                <a:latin typeface="Bradley Hand ITC TT-Bold"/>
                <a:cs typeface="Bradley Hand ITC TT-Bold"/>
              </a:rPr>
              <a:t>Mount St. Helens</a:t>
            </a:r>
            <a:endParaRPr lang="en-US" sz="2400" b="1" dirty="0">
              <a:solidFill>
                <a:schemeClr val="bg1"/>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13707" y="1616315"/>
            <a:ext cx="3794894" cy="2467074"/>
          </a:xfrm>
          <a:prstGeom prst="rect">
            <a:avLst/>
          </a:prstGeom>
        </p:spPr>
      </p:pic>
      <p:pic>
        <p:nvPicPr>
          <p:cNvPr id="10" name="Picture 9"/>
          <p:cNvPicPr>
            <a:picLocks noChangeAspect="1"/>
          </p:cNvPicPr>
          <p:nvPr/>
        </p:nvPicPr>
        <p:blipFill>
          <a:blip r:embed="rId3"/>
          <a:stretch>
            <a:fillRect/>
          </a:stretch>
        </p:blipFill>
        <p:spPr>
          <a:xfrm>
            <a:off x="4951657" y="1616315"/>
            <a:ext cx="3794961" cy="2467074"/>
          </a:xfrm>
          <a:prstGeom prst="rect">
            <a:avLst/>
          </a:prstGeom>
        </p:spPr>
      </p:pic>
      <p:sp>
        <p:nvSpPr>
          <p:cNvPr id="11" name="TextBox 10"/>
          <p:cNvSpPr txBox="1"/>
          <p:nvPr/>
        </p:nvSpPr>
        <p:spPr>
          <a:xfrm>
            <a:off x="221188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12" name="TextBox 11"/>
          <p:cNvSpPr txBox="1"/>
          <p:nvPr/>
        </p:nvSpPr>
        <p:spPr>
          <a:xfrm>
            <a:off x="1976406" y="909733"/>
            <a:ext cx="4634019" cy="461665"/>
          </a:xfrm>
          <a:prstGeom prst="rect">
            <a:avLst/>
          </a:prstGeom>
          <a:noFill/>
        </p:spPr>
        <p:txBody>
          <a:bodyPr wrap="square" rtlCol="0">
            <a:spAutoFit/>
          </a:bodyPr>
          <a:lstStyle/>
          <a:p>
            <a:pPr algn="ctr"/>
            <a:r>
              <a:rPr lang="en-US" sz="2400" b="1" dirty="0" smtClean="0">
                <a:solidFill>
                  <a:schemeClr val="bg1"/>
                </a:solidFill>
                <a:latin typeface="Bradley Hand ITC TT-Bold"/>
                <a:cs typeface="Bradley Hand ITC TT-Bold"/>
              </a:rPr>
              <a:t>Mount St. Helens</a:t>
            </a:r>
            <a:endParaRPr lang="en-US" sz="2400" b="1" dirty="0">
              <a:solidFill>
                <a:schemeClr val="bg1"/>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830" y="1274485"/>
            <a:ext cx="3750952" cy="3224800"/>
          </a:xfrm>
          <a:prstGeom prst="rect">
            <a:avLst/>
          </a:prstGeom>
        </p:spPr>
      </p:pic>
      <p:sp>
        <p:nvSpPr>
          <p:cNvPr id="11" name="TextBox 10"/>
          <p:cNvSpPr txBox="1"/>
          <p:nvPr/>
        </p:nvSpPr>
        <p:spPr>
          <a:xfrm>
            <a:off x="2211886" y="29867"/>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12" name="TextBox 11"/>
          <p:cNvSpPr txBox="1"/>
          <p:nvPr/>
        </p:nvSpPr>
        <p:spPr>
          <a:xfrm>
            <a:off x="1976406" y="583742"/>
            <a:ext cx="4634019" cy="461665"/>
          </a:xfrm>
          <a:prstGeom prst="rect">
            <a:avLst/>
          </a:prstGeom>
          <a:noFill/>
        </p:spPr>
        <p:txBody>
          <a:bodyPr wrap="square" rtlCol="0">
            <a:spAutoFit/>
          </a:bodyPr>
          <a:lstStyle/>
          <a:p>
            <a:pPr algn="ctr"/>
            <a:r>
              <a:rPr lang="en-US" sz="2400" b="1" dirty="0" smtClean="0">
                <a:solidFill>
                  <a:schemeClr val="bg1"/>
                </a:solidFill>
                <a:latin typeface="Bradley Hand ITC TT-Bold"/>
                <a:cs typeface="Bradley Hand ITC TT-Bold"/>
              </a:rPr>
              <a:t>Mount St. Helens</a:t>
            </a:r>
            <a:endParaRPr lang="en-US" sz="2400" b="1" dirty="0">
              <a:solidFill>
                <a:schemeClr val="bg1"/>
              </a:solidFill>
              <a:latin typeface="Bradley Hand ITC TT-Bold"/>
              <a:cs typeface="Bradley Hand ITC TT-Bold"/>
            </a:endParaRPr>
          </a:p>
        </p:txBody>
      </p:sp>
      <p:sp>
        <p:nvSpPr>
          <p:cNvPr id="7" name="TextBox 6"/>
          <p:cNvSpPr txBox="1"/>
          <p:nvPr/>
        </p:nvSpPr>
        <p:spPr>
          <a:xfrm>
            <a:off x="3767782" y="960849"/>
            <a:ext cx="5471634" cy="4247317"/>
          </a:xfrm>
          <a:prstGeom prst="rect">
            <a:avLst/>
          </a:prstGeom>
          <a:noFill/>
        </p:spPr>
        <p:txBody>
          <a:bodyPr wrap="square" rtlCol="0">
            <a:spAutoFit/>
          </a:bodyPr>
          <a:lstStyle/>
          <a:p>
            <a:r>
              <a:rPr lang="en-US" dirty="0" smtClean="0">
                <a:solidFill>
                  <a:schemeClr val="bg1"/>
                </a:solidFill>
                <a:latin typeface="Fluria"/>
                <a:cs typeface="Fluria"/>
              </a:rPr>
              <a:t>Stratified layers up to 400 feet thick formed as a result of landslides, </a:t>
            </a:r>
            <a:r>
              <a:rPr lang="en-US" dirty="0" err="1" smtClean="0">
                <a:solidFill>
                  <a:schemeClr val="bg1"/>
                </a:solidFill>
                <a:latin typeface="Fluria"/>
                <a:cs typeface="Fluria"/>
              </a:rPr>
              <a:t>pyroclastic</a:t>
            </a:r>
            <a:r>
              <a:rPr lang="en-US" dirty="0" smtClean="0">
                <a:solidFill>
                  <a:schemeClr val="bg1"/>
                </a:solidFill>
                <a:latin typeface="Fluria"/>
                <a:cs typeface="Fluria"/>
              </a:rPr>
              <a:t> flow, mudflows, etc., during the Mt. St. Helens eruption. Fine </a:t>
            </a:r>
            <a:r>
              <a:rPr lang="en-US" dirty="0" err="1" smtClean="0">
                <a:solidFill>
                  <a:schemeClr val="bg1"/>
                </a:solidFill>
                <a:latin typeface="Fluria"/>
                <a:cs typeface="Fluria"/>
              </a:rPr>
              <a:t>laminae</a:t>
            </a:r>
            <a:r>
              <a:rPr lang="en-US" dirty="0" smtClean="0">
                <a:solidFill>
                  <a:schemeClr val="bg1"/>
                </a:solidFill>
                <a:latin typeface="Fluria"/>
                <a:cs typeface="Fluria"/>
              </a:rPr>
              <a:t> from only a millimeter thick to more than a meter high formed in just a few seconds each. A deposit more than 25 feet in thickness, and containing upwards of 100 thin layers accumulated in just one day on June 12, 1980. Naturalists have long claimed that stratified layer such as those found in the geological column have accumulated over vast periods of time, and these laminates represent long season variations or annual changes. However, the Mt. St. Helens deposits have demonstrated that catastrophic processes are able to create these geological formations in a short period of time.</a:t>
            </a:r>
            <a:endParaRPr lang="en-US" dirty="0">
              <a:solidFill>
                <a:schemeClr val="bg1"/>
              </a:solidFill>
              <a:latin typeface="Fluria"/>
              <a:cs typeface="Fluria"/>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1188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12" name="TextBox 11"/>
          <p:cNvSpPr txBox="1"/>
          <p:nvPr/>
        </p:nvSpPr>
        <p:spPr>
          <a:xfrm>
            <a:off x="1033670" y="909733"/>
            <a:ext cx="6594398" cy="461665"/>
          </a:xfrm>
          <a:prstGeom prst="rect">
            <a:avLst/>
          </a:prstGeom>
          <a:noFill/>
        </p:spPr>
        <p:txBody>
          <a:bodyPr wrap="square" rtlCol="0">
            <a:spAutoFit/>
          </a:bodyPr>
          <a:lstStyle/>
          <a:p>
            <a:pPr algn="ctr"/>
            <a:r>
              <a:rPr lang="en-US" sz="2400" b="1" dirty="0" smtClean="0">
                <a:solidFill>
                  <a:schemeClr val="bg1"/>
                </a:solidFill>
                <a:latin typeface="Bradley Hand ITC TT-Bold"/>
                <a:cs typeface="Bradley Hand ITC TT-Bold"/>
              </a:rPr>
              <a:t>Marine fossils on the tops of mountains!</a:t>
            </a:r>
            <a:endParaRPr lang="en-US" sz="2400" b="1" dirty="0">
              <a:solidFill>
                <a:schemeClr val="bg1"/>
              </a:solidFill>
              <a:latin typeface="Bradley Hand ITC TT-Bold"/>
              <a:cs typeface="Bradley Hand ITC TT-Bold"/>
            </a:endParaRPr>
          </a:p>
        </p:txBody>
      </p:sp>
      <p:pic>
        <p:nvPicPr>
          <p:cNvPr id="6" name="Picture 5"/>
          <p:cNvPicPr>
            <a:picLocks noChangeAspect="1"/>
          </p:cNvPicPr>
          <p:nvPr/>
        </p:nvPicPr>
        <p:blipFill>
          <a:blip r:embed="rId2"/>
          <a:stretch>
            <a:fillRect/>
          </a:stretch>
        </p:blipFill>
        <p:spPr>
          <a:xfrm>
            <a:off x="385746" y="1515701"/>
            <a:ext cx="3175000" cy="3492500"/>
          </a:xfrm>
          <a:prstGeom prst="rect">
            <a:avLst/>
          </a:prstGeom>
        </p:spPr>
      </p:pic>
      <p:sp>
        <p:nvSpPr>
          <p:cNvPr id="9" name="TextBox 8"/>
          <p:cNvSpPr txBox="1"/>
          <p:nvPr/>
        </p:nvSpPr>
        <p:spPr>
          <a:xfrm>
            <a:off x="4339668" y="1985033"/>
            <a:ext cx="3910747" cy="1477328"/>
          </a:xfrm>
          <a:prstGeom prst="rect">
            <a:avLst/>
          </a:prstGeom>
          <a:noFill/>
        </p:spPr>
        <p:txBody>
          <a:bodyPr wrap="square" rtlCol="0">
            <a:spAutoFit/>
          </a:bodyPr>
          <a:lstStyle/>
          <a:p>
            <a:r>
              <a:rPr lang="en-US" dirty="0">
                <a:solidFill>
                  <a:srgbClr val="FFFFFF"/>
                </a:solidFill>
                <a:latin typeface="Fluria"/>
                <a:cs typeface="Fluria"/>
              </a:rPr>
              <a:t>Fossil ammonites (coiled marine cephalopods) like this one are found in limestone beds high in the Himalayas of Nepal. How did marine fossils get thousands of feet above sea level?</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247156" y="1014960"/>
            <a:ext cx="4634019" cy="646331"/>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There is not enough water in our atmosphere to flood the whole earth.</a:t>
            </a:r>
            <a:endParaRPr lang="en-US" b="1" dirty="0">
              <a:solidFill>
                <a:schemeClr val="bg1"/>
              </a:solidFill>
              <a:latin typeface="Bradley Hand ITC TT-Bold"/>
              <a:cs typeface="Bradley Hand ITC TT-Bold"/>
            </a:endParaRPr>
          </a:p>
        </p:txBody>
      </p:sp>
      <p:sp>
        <p:nvSpPr>
          <p:cNvPr id="5" name="TextBox 4"/>
          <p:cNvSpPr txBox="1"/>
          <p:nvPr/>
        </p:nvSpPr>
        <p:spPr>
          <a:xfrm>
            <a:off x="4364898" y="1854630"/>
            <a:ext cx="4280797" cy="646331"/>
          </a:xfrm>
          <a:prstGeom prst="rect">
            <a:avLst/>
          </a:prstGeom>
          <a:noFill/>
        </p:spPr>
        <p:txBody>
          <a:bodyPr wrap="square" rtlCol="0">
            <a:spAutoFit/>
          </a:bodyPr>
          <a:lstStyle/>
          <a:p>
            <a:pPr marL="342900" indent="-342900">
              <a:buFont typeface="Arial"/>
              <a:buChar char="•"/>
            </a:pPr>
            <a:r>
              <a:rPr lang="en-US" dirty="0" smtClean="0">
                <a:solidFill>
                  <a:srgbClr val="FFFF00"/>
                </a:solidFill>
                <a:latin typeface="Fluria"/>
                <a:cs typeface="Fluria"/>
              </a:rPr>
              <a:t>The water didn’t come from only the atmosphere.</a:t>
            </a:r>
          </a:p>
        </p:txBody>
      </p:sp>
      <p:sp>
        <p:nvSpPr>
          <p:cNvPr id="8" name="TextBox 7"/>
          <p:cNvSpPr txBox="1"/>
          <p:nvPr/>
        </p:nvSpPr>
        <p:spPr>
          <a:xfrm>
            <a:off x="4364898" y="2638089"/>
            <a:ext cx="4280797" cy="1477328"/>
          </a:xfrm>
          <a:prstGeom prst="rect">
            <a:avLst/>
          </a:prstGeom>
          <a:noFill/>
        </p:spPr>
        <p:txBody>
          <a:bodyPr wrap="square" rtlCol="0">
            <a:spAutoFit/>
          </a:bodyPr>
          <a:lstStyle/>
          <a:p>
            <a:r>
              <a:rPr lang="en-US" dirty="0">
                <a:solidFill>
                  <a:srgbClr val="FFFFFF"/>
                </a:solidFill>
                <a:latin typeface="Fluria"/>
                <a:cs typeface="Fluria"/>
              </a:rPr>
              <a:t>In the six hundredth year of Noah’s life, in the second month, the seventeenth day of the month, on that day </a:t>
            </a:r>
            <a:r>
              <a:rPr lang="en-US" dirty="0">
                <a:solidFill>
                  <a:srgbClr val="FF0000"/>
                </a:solidFill>
                <a:latin typeface="Fluria"/>
                <a:cs typeface="Fluria"/>
              </a:rPr>
              <a:t>all the fountains of the great deep were broken up</a:t>
            </a:r>
            <a:r>
              <a:rPr lang="en-US" dirty="0">
                <a:solidFill>
                  <a:srgbClr val="FFFFFF"/>
                </a:solidFill>
                <a:latin typeface="Fluria"/>
                <a:cs typeface="Fluria"/>
              </a:rPr>
              <a:t>, and the windows of heaven were opened.</a:t>
            </a:r>
          </a:p>
        </p:txBody>
      </p:sp>
      <p:sp>
        <p:nvSpPr>
          <p:cNvPr id="9" name="TextBox 8"/>
          <p:cNvSpPr txBox="1"/>
          <p:nvPr/>
        </p:nvSpPr>
        <p:spPr>
          <a:xfrm>
            <a:off x="4321836" y="4373038"/>
            <a:ext cx="3322033"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Genesis 7:11</a:t>
            </a:r>
            <a:endParaRPr lang="en-US" sz="4000" b="1" dirty="0">
              <a:solidFill>
                <a:schemeClr val="tx2">
                  <a:lumMod val="20000"/>
                  <a:lumOff val="80000"/>
                </a:schemeClr>
              </a:solidFill>
              <a:latin typeface="Savoye LET"/>
              <a:cs typeface="Savoye LE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247156" y="1014960"/>
            <a:ext cx="4634019" cy="646331"/>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There is not enough water in our atmosphere to flood the whole earth.</a:t>
            </a:r>
            <a:endParaRPr lang="en-US" b="1" dirty="0">
              <a:solidFill>
                <a:schemeClr val="bg1"/>
              </a:solidFill>
              <a:latin typeface="Bradley Hand ITC TT-Bold"/>
              <a:cs typeface="Bradley Hand ITC TT-Bold"/>
            </a:endParaRPr>
          </a:p>
        </p:txBody>
      </p:sp>
      <p:sp>
        <p:nvSpPr>
          <p:cNvPr id="5" name="TextBox 4"/>
          <p:cNvSpPr txBox="1"/>
          <p:nvPr/>
        </p:nvSpPr>
        <p:spPr>
          <a:xfrm>
            <a:off x="4364898" y="1661291"/>
            <a:ext cx="4280797" cy="1754326"/>
          </a:xfrm>
          <a:prstGeom prst="rect">
            <a:avLst/>
          </a:prstGeom>
          <a:noFill/>
        </p:spPr>
        <p:txBody>
          <a:bodyPr wrap="square" rtlCol="0">
            <a:spAutoFit/>
          </a:bodyPr>
          <a:lstStyle/>
          <a:p>
            <a:pPr marL="342900" indent="-342900">
              <a:buFont typeface="Arial"/>
              <a:buChar char="•"/>
            </a:pPr>
            <a:r>
              <a:rPr lang="en-US" dirty="0" smtClean="0">
                <a:solidFill>
                  <a:srgbClr val="FFFF00"/>
                </a:solidFill>
                <a:latin typeface="Fluria"/>
                <a:cs typeface="Fluria"/>
              </a:rPr>
              <a:t>The water didn’t come from only the atmosphere.</a:t>
            </a:r>
          </a:p>
          <a:p>
            <a:pPr marL="342900" indent="-342900">
              <a:buFont typeface="Arial"/>
              <a:buChar char="•"/>
            </a:pPr>
            <a:endParaRPr lang="en-US" dirty="0" smtClean="0">
              <a:solidFill>
                <a:srgbClr val="FFFF00"/>
              </a:solidFill>
              <a:latin typeface="Fluria"/>
              <a:cs typeface="Fluria"/>
            </a:endParaRPr>
          </a:p>
          <a:p>
            <a:pPr marL="342900" indent="-342900">
              <a:buFont typeface="Arial"/>
              <a:buChar char="•"/>
            </a:pPr>
            <a:r>
              <a:rPr lang="en-US" dirty="0" smtClean="0">
                <a:solidFill>
                  <a:srgbClr val="FFFF00"/>
                </a:solidFill>
                <a:latin typeface="Fluria"/>
                <a:cs typeface="Fluria"/>
              </a:rPr>
              <a:t>There was probably much more water in the atmosphere than there is today.</a:t>
            </a:r>
          </a:p>
        </p:txBody>
      </p:sp>
      <p:sp>
        <p:nvSpPr>
          <p:cNvPr id="8" name="TextBox 7"/>
          <p:cNvSpPr txBox="1"/>
          <p:nvPr/>
        </p:nvSpPr>
        <p:spPr>
          <a:xfrm>
            <a:off x="4364898" y="3405921"/>
            <a:ext cx="4280797" cy="923330"/>
          </a:xfrm>
          <a:prstGeom prst="rect">
            <a:avLst/>
          </a:prstGeom>
          <a:noFill/>
        </p:spPr>
        <p:txBody>
          <a:bodyPr wrap="square" rtlCol="0">
            <a:spAutoFit/>
          </a:bodyPr>
          <a:lstStyle/>
          <a:p>
            <a:r>
              <a:rPr lang="en-US" dirty="0" smtClean="0">
                <a:solidFill>
                  <a:srgbClr val="FFFFFF"/>
                </a:solidFill>
                <a:latin typeface="Fluria"/>
                <a:cs typeface="Fluria"/>
              </a:rPr>
              <a:t>Then God said, “Let there be a firmament in the midst of the waters, and let it divide the waters from the waters.”</a:t>
            </a:r>
            <a:endParaRPr lang="en-US" dirty="0">
              <a:solidFill>
                <a:srgbClr val="FFFFFF"/>
              </a:solidFill>
              <a:latin typeface="Fluria"/>
              <a:cs typeface="Fluria"/>
            </a:endParaRPr>
          </a:p>
        </p:txBody>
      </p:sp>
      <p:sp>
        <p:nvSpPr>
          <p:cNvPr id="9" name="TextBox 8"/>
          <p:cNvSpPr txBox="1"/>
          <p:nvPr/>
        </p:nvSpPr>
        <p:spPr>
          <a:xfrm>
            <a:off x="4059453" y="4465261"/>
            <a:ext cx="3322033"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Genesis 1:6</a:t>
            </a:r>
            <a:endParaRPr lang="en-US" sz="4000" b="1" dirty="0">
              <a:solidFill>
                <a:schemeClr val="tx2">
                  <a:lumMod val="20000"/>
                  <a:lumOff val="80000"/>
                </a:schemeClr>
              </a:solidFill>
              <a:latin typeface="Savoye LET"/>
              <a:cs typeface="Savoye LE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247156" y="657165"/>
            <a:ext cx="4634019" cy="646331"/>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Some claim the ark could not have been big enough to fit all of the land animals.</a:t>
            </a:r>
            <a:endParaRPr lang="en-US" b="1" dirty="0">
              <a:solidFill>
                <a:schemeClr val="bg1"/>
              </a:solidFill>
              <a:latin typeface="Bradley Hand ITC TT-Bold"/>
              <a:cs typeface="Bradley Hand ITC TT-Bold"/>
            </a:endParaRPr>
          </a:p>
        </p:txBody>
      </p:sp>
      <p:sp>
        <p:nvSpPr>
          <p:cNvPr id="5" name="TextBox 4"/>
          <p:cNvSpPr txBox="1"/>
          <p:nvPr/>
        </p:nvSpPr>
        <p:spPr>
          <a:xfrm>
            <a:off x="4364898" y="1294971"/>
            <a:ext cx="4280797" cy="1754327"/>
          </a:xfrm>
          <a:prstGeom prst="rect">
            <a:avLst/>
          </a:prstGeom>
          <a:noFill/>
        </p:spPr>
        <p:txBody>
          <a:bodyPr wrap="square" rtlCol="0">
            <a:spAutoFit/>
          </a:bodyPr>
          <a:lstStyle/>
          <a:p>
            <a:pPr marL="342900" indent="-342900">
              <a:buFont typeface="Arial"/>
              <a:buChar char="•"/>
            </a:pPr>
            <a:r>
              <a:rPr lang="en-US" dirty="0" smtClean="0">
                <a:solidFill>
                  <a:srgbClr val="FFFF00"/>
                </a:solidFill>
                <a:latin typeface="Fluria"/>
                <a:cs typeface="Fluria"/>
              </a:rPr>
              <a:t>When one considers the size of the ark, this argument falls apart.</a:t>
            </a:r>
          </a:p>
          <a:p>
            <a:pPr marL="342900" indent="-342900">
              <a:buFont typeface="Arial"/>
              <a:buChar char="•"/>
            </a:pPr>
            <a:endParaRPr lang="en-US" dirty="0" smtClean="0">
              <a:solidFill>
                <a:srgbClr val="FFFF00"/>
              </a:solidFill>
              <a:latin typeface="Fluria"/>
              <a:cs typeface="Fluria"/>
            </a:endParaRPr>
          </a:p>
          <a:p>
            <a:pPr marL="342900" indent="-342900">
              <a:buFont typeface="Arial"/>
              <a:buChar char="•"/>
            </a:pPr>
            <a:r>
              <a:rPr lang="en-US" dirty="0" smtClean="0">
                <a:solidFill>
                  <a:srgbClr val="FFFF00"/>
                </a:solidFill>
                <a:latin typeface="Fluria"/>
                <a:cs typeface="Fluria"/>
              </a:rPr>
              <a:t>Not only that but, Noah would have only had to take two of each “kind” not “species.”</a:t>
            </a:r>
          </a:p>
        </p:txBody>
      </p:sp>
      <p:sp>
        <p:nvSpPr>
          <p:cNvPr id="8" name="TextBox 7"/>
          <p:cNvSpPr txBox="1"/>
          <p:nvPr/>
        </p:nvSpPr>
        <p:spPr>
          <a:xfrm>
            <a:off x="3935896" y="2989855"/>
            <a:ext cx="5073544" cy="1569660"/>
          </a:xfrm>
          <a:prstGeom prst="rect">
            <a:avLst/>
          </a:prstGeom>
          <a:noFill/>
        </p:spPr>
        <p:txBody>
          <a:bodyPr wrap="square" rtlCol="0">
            <a:spAutoFit/>
          </a:bodyPr>
          <a:lstStyle/>
          <a:p>
            <a:r>
              <a:rPr lang="en-US" sz="1600" dirty="0">
                <a:solidFill>
                  <a:schemeClr val="bg1"/>
                </a:solidFill>
                <a:latin typeface="Fluria"/>
                <a:cs typeface="Fluria"/>
              </a:rPr>
              <a:t>And of every living thing of all flesh you shall bring two of every </a:t>
            </a:r>
            <a:r>
              <a:rPr lang="en-US" sz="1600" i="1" dirty="0">
                <a:solidFill>
                  <a:srgbClr val="FF0000"/>
                </a:solidFill>
                <a:latin typeface="Fluria"/>
                <a:cs typeface="Fluria"/>
              </a:rPr>
              <a:t>sort</a:t>
            </a:r>
            <a:r>
              <a:rPr lang="en-US" sz="1600" i="1" dirty="0">
                <a:solidFill>
                  <a:schemeClr val="bg1"/>
                </a:solidFill>
                <a:latin typeface="Fluria"/>
                <a:cs typeface="Fluria"/>
              </a:rPr>
              <a:t> into the ark, to keep them alive with you; they shall be male and female. </a:t>
            </a:r>
            <a:r>
              <a:rPr lang="en-US" sz="1600" b="1" i="1" baseline="30000" dirty="0">
                <a:solidFill>
                  <a:schemeClr val="bg1"/>
                </a:solidFill>
                <a:latin typeface="Fluria"/>
                <a:cs typeface="Fluria"/>
              </a:rPr>
              <a:t>20 </a:t>
            </a:r>
            <a:r>
              <a:rPr lang="en-US" sz="1600" b="1" i="1" dirty="0">
                <a:solidFill>
                  <a:schemeClr val="bg1"/>
                </a:solidFill>
                <a:latin typeface="Fluria"/>
                <a:cs typeface="Fluria"/>
              </a:rPr>
              <a:t>Of the birds after their </a:t>
            </a:r>
            <a:r>
              <a:rPr lang="en-US" sz="1600" b="1" i="1" dirty="0">
                <a:solidFill>
                  <a:srgbClr val="FF0000"/>
                </a:solidFill>
                <a:latin typeface="Fluria"/>
                <a:cs typeface="Fluria"/>
              </a:rPr>
              <a:t>kind</a:t>
            </a:r>
            <a:r>
              <a:rPr lang="en-US" sz="1600" b="1" i="1" dirty="0">
                <a:solidFill>
                  <a:schemeClr val="bg1"/>
                </a:solidFill>
                <a:latin typeface="Fluria"/>
                <a:cs typeface="Fluria"/>
              </a:rPr>
              <a:t>, of animals after their </a:t>
            </a:r>
            <a:r>
              <a:rPr lang="en-US" sz="1600" b="1" i="1" dirty="0">
                <a:solidFill>
                  <a:srgbClr val="FF0000"/>
                </a:solidFill>
                <a:latin typeface="Fluria"/>
                <a:cs typeface="Fluria"/>
              </a:rPr>
              <a:t>kind</a:t>
            </a:r>
            <a:r>
              <a:rPr lang="en-US" sz="1600" b="1" i="1" dirty="0">
                <a:solidFill>
                  <a:schemeClr val="bg1"/>
                </a:solidFill>
                <a:latin typeface="Fluria"/>
                <a:cs typeface="Fluria"/>
              </a:rPr>
              <a:t>, and of every creeping thing of the earth after its </a:t>
            </a:r>
            <a:r>
              <a:rPr lang="en-US" sz="1600" b="1" i="1" dirty="0">
                <a:solidFill>
                  <a:srgbClr val="FF0000"/>
                </a:solidFill>
                <a:latin typeface="Fluria"/>
                <a:cs typeface="Fluria"/>
              </a:rPr>
              <a:t>kind</a:t>
            </a:r>
            <a:r>
              <a:rPr lang="en-US" sz="1600" b="1" i="1" dirty="0">
                <a:solidFill>
                  <a:schemeClr val="bg1"/>
                </a:solidFill>
                <a:latin typeface="Fluria"/>
                <a:cs typeface="Fluria"/>
              </a:rPr>
              <a:t>, two of every kind will come to you to keep them alive.</a:t>
            </a:r>
            <a:endParaRPr lang="en-US" sz="1600" dirty="0">
              <a:solidFill>
                <a:schemeClr val="bg1"/>
              </a:solidFill>
              <a:latin typeface="Fluria"/>
              <a:cs typeface="Fluria"/>
            </a:endParaRPr>
          </a:p>
        </p:txBody>
      </p:sp>
      <p:sp>
        <p:nvSpPr>
          <p:cNvPr id="9" name="TextBox 8"/>
          <p:cNvSpPr txBox="1"/>
          <p:nvPr/>
        </p:nvSpPr>
        <p:spPr>
          <a:xfrm>
            <a:off x="3967348" y="4513756"/>
            <a:ext cx="4524687"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6:19-20</a:t>
            </a:r>
            <a:endParaRPr lang="en-US" sz="4000" b="1" dirty="0">
              <a:solidFill>
                <a:schemeClr val="tx2">
                  <a:lumMod val="20000"/>
                  <a:lumOff val="80000"/>
                </a:schemeClr>
              </a:solidFill>
              <a:latin typeface="Savoye LET"/>
              <a:cs typeface="Savoye LE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80089"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2380089" y="649214"/>
            <a:ext cx="4634019" cy="461665"/>
          </a:xfrm>
          <a:prstGeom prst="rect">
            <a:avLst/>
          </a:prstGeom>
          <a:noFill/>
        </p:spPr>
        <p:txBody>
          <a:bodyPr wrap="square" rtlCol="0">
            <a:spAutoFit/>
          </a:bodyPr>
          <a:lstStyle/>
          <a:p>
            <a:pPr algn="ctr"/>
            <a:r>
              <a:rPr lang="en-US" sz="2400" b="1" dirty="0" smtClean="0">
                <a:solidFill>
                  <a:schemeClr val="bg1"/>
                </a:solidFill>
                <a:latin typeface="Bradley Hand ITC TT-Bold"/>
                <a:cs typeface="Bradley Hand ITC TT-Bold"/>
              </a:rPr>
              <a:t>Was the ark big enough?</a:t>
            </a:r>
            <a:endParaRPr lang="en-US" sz="2400" b="1" dirty="0">
              <a:solidFill>
                <a:schemeClr val="bg1"/>
              </a:solidFill>
              <a:latin typeface="Bradley Hand ITC TT-Bold"/>
              <a:cs typeface="Bradley Hand ITC TT-Bold"/>
            </a:endParaRPr>
          </a:p>
        </p:txBody>
      </p:sp>
      <p:sp>
        <p:nvSpPr>
          <p:cNvPr id="5" name="TextBox 4"/>
          <p:cNvSpPr txBox="1"/>
          <p:nvPr/>
        </p:nvSpPr>
        <p:spPr>
          <a:xfrm>
            <a:off x="4782120" y="1169266"/>
            <a:ext cx="4280797" cy="3693319"/>
          </a:xfrm>
          <a:prstGeom prst="rect">
            <a:avLst/>
          </a:prstGeom>
          <a:noFill/>
        </p:spPr>
        <p:txBody>
          <a:bodyPr wrap="square" rtlCol="0">
            <a:spAutoFit/>
          </a:bodyPr>
          <a:lstStyle/>
          <a:p>
            <a:pPr marL="342900" indent="-342900">
              <a:buFont typeface="Arial"/>
              <a:buChar char="•"/>
            </a:pPr>
            <a:r>
              <a:rPr lang="en-US" dirty="0" smtClean="0">
                <a:solidFill>
                  <a:srgbClr val="FFFF00"/>
                </a:solidFill>
                <a:latin typeface="Fluria"/>
                <a:cs typeface="Fluria"/>
              </a:rPr>
              <a:t>Dimensions:  450’ </a:t>
            </a:r>
            <a:r>
              <a:rPr lang="en-US" dirty="0" err="1" smtClean="0">
                <a:solidFill>
                  <a:srgbClr val="FFFF00"/>
                </a:solidFill>
                <a:latin typeface="Fluria"/>
                <a:cs typeface="Fluria"/>
              </a:rPr>
              <a:t>x</a:t>
            </a:r>
            <a:r>
              <a:rPr lang="en-US" dirty="0" smtClean="0">
                <a:solidFill>
                  <a:srgbClr val="FFFF00"/>
                </a:solidFill>
                <a:latin typeface="Fluria"/>
                <a:cs typeface="Fluria"/>
              </a:rPr>
              <a:t> 75’ </a:t>
            </a:r>
            <a:r>
              <a:rPr lang="en-US" dirty="0" err="1" smtClean="0">
                <a:solidFill>
                  <a:srgbClr val="FFFF00"/>
                </a:solidFill>
                <a:latin typeface="Fluria"/>
                <a:cs typeface="Fluria"/>
              </a:rPr>
              <a:t>x</a:t>
            </a:r>
            <a:r>
              <a:rPr lang="en-US" dirty="0" smtClean="0">
                <a:solidFill>
                  <a:srgbClr val="FFFF00"/>
                </a:solidFill>
                <a:latin typeface="Fluria"/>
                <a:cs typeface="Fluria"/>
              </a:rPr>
              <a:t> 45.</a:t>
            </a:r>
          </a:p>
          <a:p>
            <a:pPr marL="342900" indent="-342900">
              <a:buFont typeface="Arial"/>
              <a:buChar char="•"/>
            </a:pPr>
            <a:r>
              <a:rPr lang="en-US" dirty="0" smtClean="0">
                <a:solidFill>
                  <a:srgbClr val="FFFF00"/>
                </a:solidFill>
                <a:latin typeface="Fluria"/>
                <a:cs typeface="Fluria"/>
              </a:rPr>
              <a:t>Floor space = 100,000 sq. ft.</a:t>
            </a:r>
          </a:p>
          <a:p>
            <a:pPr marL="342900" indent="-342900">
              <a:buFont typeface="Arial"/>
              <a:buChar char="•"/>
            </a:pPr>
            <a:r>
              <a:rPr lang="en-US" dirty="0" smtClean="0">
                <a:solidFill>
                  <a:srgbClr val="FFFF00"/>
                </a:solidFill>
                <a:latin typeface="Fluria"/>
                <a:cs typeface="Fluria"/>
              </a:rPr>
              <a:t>Volume = 1,500,000 cubic ft.</a:t>
            </a:r>
          </a:p>
          <a:p>
            <a:pPr marL="342900" indent="-342900">
              <a:buFont typeface="Arial"/>
              <a:buChar char="•"/>
            </a:pPr>
            <a:r>
              <a:rPr lang="en-US" dirty="0" smtClean="0">
                <a:solidFill>
                  <a:srgbClr val="FFFF00"/>
                </a:solidFill>
                <a:latin typeface="Fluria"/>
                <a:cs typeface="Fluria"/>
              </a:rPr>
              <a:t>Volume = 569 boxcars.</a:t>
            </a:r>
          </a:p>
          <a:p>
            <a:pPr marL="342900" indent="-342900">
              <a:buFont typeface="Arial"/>
              <a:buChar char="•"/>
            </a:pPr>
            <a:r>
              <a:rPr lang="en-US" dirty="0" smtClean="0">
                <a:solidFill>
                  <a:srgbClr val="FFFF00"/>
                </a:solidFill>
                <a:latin typeface="Fluria"/>
                <a:cs typeface="Fluria"/>
              </a:rPr>
              <a:t>Boxcar can hold 240 sheep.</a:t>
            </a:r>
          </a:p>
          <a:p>
            <a:pPr marL="342900" indent="-342900">
              <a:buFont typeface="Arial"/>
              <a:buChar char="•"/>
            </a:pPr>
            <a:r>
              <a:rPr lang="en-US" dirty="0" smtClean="0">
                <a:solidFill>
                  <a:srgbClr val="FFFF00"/>
                </a:solidFill>
                <a:latin typeface="Fluria"/>
                <a:cs typeface="Fluria"/>
              </a:rPr>
              <a:t>It has been estimated that Noah would have need to have room for about 35,000 individual animals.</a:t>
            </a:r>
          </a:p>
          <a:p>
            <a:pPr marL="342900" indent="-342900">
              <a:buFont typeface="Arial"/>
              <a:buChar char="•"/>
            </a:pPr>
            <a:r>
              <a:rPr lang="en-US" dirty="0" smtClean="0">
                <a:solidFill>
                  <a:srgbClr val="FFFF00"/>
                </a:solidFill>
                <a:latin typeface="Fluria"/>
                <a:cs typeface="Fluria"/>
              </a:rPr>
              <a:t>Considering a sheep to be an average size animal... 35,000 sheep could fit into 150 boxcars.  1/3 the size of the ark.</a:t>
            </a:r>
          </a:p>
          <a:p>
            <a:pPr marL="342900" indent="-342900">
              <a:buFont typeface="Arial"/>
              <a:buChar char="•"/>
            </a:pPr>
            <a:r>
              <a:rPr lang="en-US" dirty="0" smtClean="0">
                <a:solidFill>
                  <a:srgbClr val="FFFF00"/>
                </a:solidFill>
                <a:latin typeface="Fluria"/>
                <a:cs typeface="Fluria"/>
              </a:rPr>
              <a:t>Plenty of room is left for Noah, his family, and all the supplies.</a:t>
            </a:r>
          </a:p>
        </p:txBody>
      </p:sp>
      <p:pic>
        <p:nvPicPr>
          <p:cNvPr id="9" name="Picture 8"/>
          <p:cNvPicPr>
            <a:picLocks noChangeAspect="1"/>
          </p:cNvPicPr>
          <p:nvPr/>
        </p:nvPicPr>
        <p:blipFill>
          <a:blip r:embed="rId2"/>
          <a:stretch>
            <a:fillRect/>
          </a:stretch>
        </p:blipFill>
        <p:spPr>
          <a:xfrm>
            <a:off x="0" y="1329071"/>
            <a:ext cx="4782120" cy="31920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247156" y="673067"/>
            <a:ext cx="4634019"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Where did the water go?</a:t>
            </a:r>
            <a:endParaRPr lang="en-US" b="1" dirty="0">
              <a:solidFill>
                <a:schemeClr val="bg1"/>
              </a:solidFill>
              <a:latin typeface="Bradley Hand ITC TT-Bold"/>
              <a:cs typeface="Bradley Hand ITC TT-Bold"/>
            </a:endParaRPr>
          </a:p>
        </p:txBody>
      </p:sp>
      <p:sp>
        <p:nvSpPr>
          <p:cNvPr id="8" name="TextBox 7"/>
          <p:cNvSpPr txBox="1"/>
          <p:nvPr/>
        </p:nvSpPr>
        <p:spPr>
          <a:xfrm>
            <a:off x="4247156" y="1096517"/>
            <a:ext cx="4280797" cy="2585323"/>
          </a:xfrm>
          <a:prstGeom prst="rect">
            <a:avLst/>
          </a:prstGeom>
          <a:noFill/>
        </p:spPr>
        <p:txBody>
          <a:bodyPr wrap="square" rtlCol="0">
            <a:spAutoFit/>
          </a:bodyPr>
          <a:lstStyle/>
          <a:p>
            <a:r>
              <a:rPr lang="en-US" dirty="0" smtClean="0">
                <a:solidFill>
                  <a:srgbClr val="FFFFFF"/>
                </a:solidFill>
                <a:latin typeface="Fluria"/>
                <a:cs typeface="Fluria"/>
              </a:rPr>
              <a:t>He set the earth on its foundations,    so that it should never be moved. </a:t>
            </a:r>
            <a:r>
              <a:rPr lang="en-US" baseline="30000" dirty="0" smtClean="0">
                <a:solidFill>
                  <a:srgbClr val="FFFFFF"/>
                </a:solidFill>
                <a:latin typeface="Fluria"/>
                <a:cs typeface="Fluria"/>
              </a:rPr>
              <a:t>6 </a:t>
            </a:r>
            <a:r>
              <a:rPr lang="en-US" dirty="0" smtClean="0">
                <a:solidFill>
                  <a:srgbClr val="FFFFFF"/>
                </a:solidFill>
                <a:latin typeface="Fluria"/>
                <a:cs typeface="Fluria"/>
              </a:rPr>
              <a:t>You covered it with the deep as with a garment;    the waters stood above the mountains. </a:t>
            </a:r>
            <a:r>
              <a:rPr lang="en-US" baseline="30000" dirty="0" smtClean="0">
                <a:solidFill>
                  <a:srgbClr val="FFFFFF"/>
                </a:solidFill>
                <a:latin typeface="Fluria"/>
                <a:cs typeface="Fluria"/>
              </a:rPr>
              <a:t>7 </a:t>
            </a:r>
            <a:r>
              <a:rPr lang="en-US" dirty="0" smtClean="0">
                <a:solidFill>
                  <a:srgbClr val="FFFFFF"/>
                </a:solidFill>
                <a:latin typeface="Fluria"/>
                <a:cs typeface="Fluria"/>
              </a:rPr>
              <a:t>At your rebuke they fled;    at the sound of your thunder they took to flight. </a:t>
            </a:r>
            <a:r>
              <a:rPr lang="en-US" baseline="30000" dirty="0" smtClean="0">
                <a:solidFill>
                  <a:srgbClr val="FFFFFF"/>
                </a:solidFill>
                <a:latin typeface="Fluria"/>
                <a:cs typeface="Fluria"/>
              </a:rPr>
              <a:t>8 </a:t>
            </a:r>
            <a:r>
              <a:rPr lang="en-US" dirty="0" smtClean="0">
                <a:solidFill>
                  <a:srgbClr val="FFFFFF"/>
                </a:solidFill>
                <a:latin typeface="Fluria"/>
                <a:cs typeface="Fluria"/>
              </a:rPr>
              <a:t>The mountains rose, the valleys sank down    to the place that you appointed for them. </a:t>
            </a:r>
            <a:r>
              <a:rPr lang="en-US" baseline="30000" dirty="0" smtClean="0">
                <a:solidFill>
                  <a:srgbClr val="FFFFFF"/>
                </a:solidFill>
                <a:latin typeface="Fluria"/>
                <a:cs typeface="Fluria"/>
              </a:rPr>
              <a:t>9 </a:t>
            </a:r>
            <a:r>
              <a:rPr lang="en-US" dirty="0" smtClean="0">
                <a:solidFill>
                  <a:srgbClr val="FFFFFF"/>
                </a:solidFill>
                <a:latin typeface="Fluria"/>
                <a:cs typeface="Fluria"/>
              </a:rPr>
              <a:t>You set a boundary that they may not pass,    so that they might not again cover the earth.</a:t>
            </a:r>
            <a:endParaRPr lang="en-US" dirty="0">
              <a:solidFill>
                <a:srgbClr val="FFFFFF"/>
              </a:solidFill>
              <a:latin typeface="Fluria"/>
              <a:cs typeface="Fluria"/>
            </a:endParaRPr>
          </a:p>
        </p:txBody>
      </p:sp>
      <p:sp>
        <p:nvSpPr>
          <p:cNvPr id="9" name="TextBox 8"/>
          <p:cNvSpPr txBox="1"/>
          <p:nvPr/>
        </p:nvSpPr>
        <p:spPr>
          <a:xfrm>
            <a:off x="3762145" y="4404842"/>
            <a:ext cx="4032779"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Psalm 104:5-9</a:t>
            </a:r>
            <a:endParaRPr lang="en-US" sz="4000" b="1" dirty="0">
              <a:solidFill>
                <a:schemeClr val="tx2">
                  <a:lumMod val="20000"/>
                  <a:lumOff val="80000"/>
                </a:schemeClr>
              </a:solidFill>
              <a:latin typeface="Savoye LET"/>
              <a:cs typeface="Savoye LET"/>
            </a:endParaRPr>
          </a:p>
        </p:txBody>
      </p:sp>
      <p:sp>
        <p:nvSpPr>
          <p:cNvPr id="10" name="TextBox 9"/>
          <p:cNvSpPr txBox="1"/>
          <p:nvPr/>
        </p:nvSpPr>
        <p:spPr>
          <a:xfrm>
            <a:off x="7779443" y="4620357"/>
            <a:ext cx="866251" cy="369332"/>
          </a:xfrm>
          <a:prstGeom prst="rect">
            <a:avLst/>
          </a:prstGeom>
          <a:noFill/>
        </p:spPr>
        <p:txBody>
          <a:bodyPr wrap="square" rtlCol="0">
            <a:spAutoFit/>
          </a:bodyPr>
          <a:lstStyle/>
          <a:p>
            <a:r>
              <a:rPr lang="en-US" dirty="0" smtClean="0">
                <a:solidFill>
                  <a:schemeClr val="bg1"/>
                </a:solidFill>
                <a:latin typeface="Fluria"/>
                <a:cs typeface="Fluria"/>
              </a:rPr>
              <a:t>(ESV)</a:t>
            </a:r>
            <a:endParaRPr lang="en-US" dirty="0">
              <a:solidFill>
                <a:schemeClr val="bg1"/>
              </a:solidFill>
              <a:latin typeface="Fluria"/>
              <a:cs typeface="Flu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227426"/>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364898" y="1101183"/>
            <a:ext cx="3650031"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Cause:</a:t>
            </a:r>
            <a:endParaRPr lang="en-US" b="1" dirty="0">
              <a:solidFill>
                <a:schemeClr val="bg1"/>
              </a:solidFill>
              <a:latin typeface="Bradley Hand ITC TT-Bold"/>
              <a:cs typeface="Bradley Hand ITC TT-Bold"/>
            </a:endParaRPr>
          </a:p>
        </p:txBody>
      </p:sp>
      <p:sp>
        <p:nvSpPr>
          <p:cNvPr id="5" name="TextBox 4"/>
          <p:cNvSpPr txBox="1"/>
          <p:nvPr/>
        </p:nvSpPr>
        <p:spPr>
          <a:xfrm>
            <a:off x="4364898" y="2008463"/>
            <a:ext cx="4280797" cy="2031325"/>
          </a:xfrm>
          <a:prstGeom prst="rect">
            <a:avLst/>
          </a:prstGeom>
          <a:noFill/>
        </p:spPr>
        <p:txBody>
          <a:bodyPr wrap="square" rtlCol="0">
            <a:spAutoFit/>
          </a:bodyPr>
          <a:lstStyle/>
          <a:p>
            <a:r>
              <a:rPr lang="en-US" dirty="0" smtClean="0">
                <a:solidFill>
                  <a:srgbClr val="FFFFFF"/>
                </a:solidFill>
                <a:latin typeface="Fluria"/>
                <a:cs typeface="Fluria"/>
              </a:rPr>
              <a:t>Then the LORD saw that the wickedness of man was great in the earth, and that every intent of the thoughts of his heart was only evil continually. </a:t>
            </a:r>
            <a:r>
              <a:rPr lang="en-US" dirty="0" smtClean="0">
                <a:solidFill>
                  <a:srgbClr val="FFFFFF"/>
                </a:solidFill>
                <a:latin typeface="Fluria"/>
                <a:cs typeface="Fluria"/>
              </a:rPr>
              <a:t> </a:t>
            </a:r>
            <a:r>
              <a:rPr lang="en-US" dirty="0" smtClean="0">
                <a:solidFill>
                  <a:srgbClr val="FFFFFF"/>
                </a:solidFill>
                <a:latin typeface="Fluria"/>
                <a:cs typeface="Fluria"/>
              </a:rPr>
              <a:t>And the LORD was sorry that He had made man on the earth, and He was grieved in His heart. </a:t>
            </a:r>
            <a:endParaRPr lang="en-US" dirty="0">
              <a:solidFill>
                <a:srgbClr val="FFFFFF"/>
              </a:solidFill>
              <a:latin typeface="Fluria"/>
              <a:cs typeface="Fluria"/>
            </a:endParaRPr>
          </a:p>
        </p:txBody>
      </p:sp>
      <p:sp>
        <p:nvSpPr>
          <p:cNvPr id="8" name="TextBox 7"/>
          <p:cNvSpPr txBox="1"/>
          <p:nvPr/>
        </p:nvSpPr>
        <p:spPr>
          <a:xfrm>
            <a:off x="4471462" y="4276452"/>
            <a:ext cx="4174233"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6:5-6</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4360148" y="1391005"/>
            <a:ext cx="2865780"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The Wickedness of </a:t>
            </a:r>
            <a:r>
              <a:rPr lang="en-US" b="1" dirty="0" smtClean="0">
                <a:solidFill>
                  <a:srgbClr val="FF0000"/>
                </a:solidFill>
                <a:latin typeface="Bradley Hand ITC TT-Bold"/>
                <a:cs typeface="Bradley Hand ITC TT-Bold"/>
              </a:rPr>
              <a:t>man</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e Flood.jpg"/>
          <p:cNvPicPr>
            <a:picLocks noChangeAspect="1"/>
          </p:cNvPicPr>
          <p:nvPr/>
        </p:nvPicPr>
        <p:blipFill>
          <a:blip r:embed="rId2"/>
          <a:stretch>
            <a:fillRect/>
          </a:stretch>
        </p:blipFill>
        <p:spPr>
          <a:xfrm>
            <a:off x="0" y="126357"/>
            <a:ext cx="9144000" cy="4959048"/>
          </a:xfrm>
          <a:prstGeom prst="rect">
            <a:avLst/>
          </a:prstGeom>
        </p:spPr>
      </p:pic>
      <p:sp>
        <p:nvSpPr>
          <p:cNvPr id="11" name="TextBox 10"/>
          <p:cNvSpPr txBox="1"/>
          <p:nvPr/>
        </p:nvSpPr>
        <p:spPr>
          <a:xfrm>
            <a:off x="454151" y="672892"/>
            <a:ext cx="8183134" cy="923330"/>
          </a:xfrm>
          <a:prstGeom prst="rect">
            <a:avLst/>
          </a:prstGeom>
          <a:noFill/>
        </p:spPr>
        <p:txBody>
          <a:bodyPr wrap="square" rtlCol="0">
            <a:spAutoFit/>
          </a:bodyPr>
          <a:lstStyle/>
          <a:p>
            <a:r>
              <a:rPr lang="en-US" dirty="0" smtClean="0">
                <a:latin typeface="Bradley Hand ITC TT-Bold"/>
                <a:cs typeface="Bradley Hand ITC TT-Bold"/>
              </a:rPr>
              <a:t>Before the flood:</a:t>
            </a:r>
          </a:p>
          <a:p>
            <a:pPr indent="-457200">
              <a:buFont typeface="Arial"/>
              <a:buChar char="•"/>
            </a:pPr>
            <a:r>
              <a:rPr lang="en-US" dirty="0" smtClean="0">
                <a:latin typeface="Bradley Hand ITC TT-Bold"/>
                <a:cs typeface="Bradley Hand ITC TT-Bold"/>
              </a:rPr>
              <a:t>Relatively low mountains compared to today.</a:t>
            </a:r>
          </a:p>
          <a:p>
            <a:pPr indent="-457200">
              <a:buFont typeface="Arial"/>
              <a:buChar char="•"/>
            </a:pPr>
            <a:r>
              <a:rPr lang="en-US" dirty="0" smtClean="0">
                <a:latin typeface="Bradley Hand ITC TT-Bold"/>
                <a:cs typeface="Bradley Hand ITC TT-Bold"/>
              </a:rPr>
              <a:t>Relatively shallow oceans.</a:t>
            </a:r>
            <a:endParaRPr lang="en-US" dirty="0">
              <a:latin typeface="Bradley Hand ITC TT-Bold"/>
              <a:cs typeface="Bradley Hand ITC TT-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dissolv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 Flood.jpg"/>
          <p:cNvPicPr>
            <a:picLocks noChangeAspect="1"/>
          </p:cNvPicPr>
          <p:nvPr/>
        </p:nvPicPr>
        <p:blipFill>
          <a:blip r:embed="rId2"/>
          <a:stretch>
            <a:fillRect/>
          </a:stretch>
        </p:blipFill>
        <p:spPr>
          <a:xfrm>
            <a:off x="0" y="126357"/>
            <a:ext cx="9144000" cy="4959048"/>
          </a:xfrm>
          <a:prstGeom prst="rect">
            <a:avLst/>
          </a:prstGeom>
        </p:spPr>
      </p:pic>
      <p:sp>
        <p:nvSpPr>
          <p:cNvPr id="5" name="TextBox 4"/>
          <p:cNvSpPr txBox="1"/>
          <p:nvPr/>
        </p:nvSpPr>
        <p:spPr>
          <a:xfrm>
            <a:off x="454151" y="672892"/>
            <a:ext cx="8183134" cy="923330"/>
          </a:xfrm>
          <a:prstGeom prst="rect">
            <a:avLst/>
          </a:prstGeom>
          <a:noFill/>
        </p:spPr>
        <p:txBody>
          <a:bodyPr wrap="square" rtlCol="0">
            <a:spAutoFit/>
          </a:bodyPr>
          <a:lstStyle/>
          <a:p>
            <a:r>
              <a:rPr lang="en-US" dirty="0" smtClean="0">
                <a:latin typeface="Bradley Hand ITC TT-Bold"/>
                <a:cs typeface="Bradley Hand ITC TT-Bold"/>
              </a:rPr>
              <a:t>After the flood:</a:t>
            </a:r>
          </a:p>
          <a:p>
            <a:pPr indent="-457200">
              <a:buFont typeface="Arial"/>
              <a:buChar char="•"/>
            </a:pPr>
            <a:r>
              <a:rPr lang="en-US" dirty="0" smtClean="0">
                <a:latin typeface="Bradley Hand ITC TT-Bold"/>
                <a:cs typeface="Bradley Hand ITC TT-Bold"/>
              </a:rPr>
              <a:t>Much higher mountains.</a:t>
            </a:r>
          </a:p>
          <a:p>
            <a:pPr indent="-457200">
              <a:buFont typeface="Arial"/>
              <a:buChar char="•"/>
            </a:pPr>
            <a:r>
              <a:rPr lang="en-US" dirty="0" smtClean="0">
                <a:latin typeface="Bradley Hand ITC TT-Bold"/>
                <a:cs typeface="Bradley Hand ITC TT-Bold"/>
              </a:rPr>
              <a:t>Much deeper oceans.</a:t>
            </a:r>
            <a:endParaRPr lang="en-US" dirty="0">
              <a:latin typeface="Bradley Hand ITC TT-Bold"/>
              <a:cs typeface="Bradley Hand ITC TT-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76250"/>
            <a:ext cx="9144000" cy="4634865"/>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247156" y="776430"/>
            <a:ext cx="4634019"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Where did the water go?</a:t>
            </a:r>
            <a:endParaRPr lang="en-US" b="1" dirty="0">
              <a:solidFill>
                <a:schemeClr val="bg1"/>
              </a:solidFill>
              <a:latin typeface="Bradley Hand ITC TT-Bold"/>
              <a:cs typeface="Bradley Hand ITC TT-Bold"/>
            </a:endParaRPr>
          </a:p>
        </p:txBody>
      </p:sp>
      <p:sp>
        <p:nvSpPr>
          <p:cNvPr id="8" name="TextBox 7"/>
          <p:cNvSpPr txBox="1"/>
          <p:nvPr/>
        </p:nvSpPr>
        <p:spPr>
          <a:xfrm>
            <a:off x="4247156" y="1390704"/>
            <a:ext cx="4524692" cy="2031325"/>
          </a:xfrm>
          <a:prstGeom prst="rect">
            <a:avLst/>
          </a:prstGeom>
          <a:noFill/>
        </p:spPr>
        <p:txBody>
          <a:bodyPr wrap="square" rtlCol="0">
            <a:spAutoFit/>
          </a:bodyPr>
          <a:lstStyle/>
          <a:p>
            <a:pPr marL="457200" indent="-457200">
              <a:buFont typeface="Arial"/>
              <a:buChar char="•"/>
            </a:pPr>
            <a:r>
              <a:rPr lang="en-US" dirty="0" smtClean="0">
                <a:solidFill>
                  <a:srgbClr val="FFFFFF"/>
                </a:solidFill>
                <a:latin typeface="Fluria"/>
                <a:cs typeface="Fluria"/>
              </a:rPr>
              <a:t>Average height of land above sea level:  2755 ft.</a:t>
            </a:r>
          </a:p>
          <a:p>
            <a:pPr marL="457200" indent="-457200">
              <a:buFont typeface="Arial"/>
              <a:buChar char="•"/>
            </a:pPr>
            <a:endParaRPr lang="en-US" dirty="0" smtClean="0">
              <a:solidFill>
                <a:srgbClr val="FFFFFF"/>
              </a:solidFill>
              <a:latin typeface="Fluria"/>
              <a:cs typeface="Fluria"/>
            </a:endParaRPr>
          </a:p>
          <a:p>
            <a:pPr marL="457200" indent="-457200">
              <a:buFont typeface="Arial"/>
              <a:buChar char="•"/>
            </a:pPr>
            <a:r>
              <a:rPr lang="en-US" dirty="0" smtClean="0">
                <a:solidFill>
                  <a:srgbClr val="FFFFFF"/>
                </a:solidFill>
                <a:latin typeface="Fluria"/>
                <a:cs typeface="Fluria"/>
              </a:rPr>
              <a:t>Average ocean depth: 12,677 ft.</a:t>
            </a:r>
          </a:p>
          <a:p>
            <a:pPr marL="457200" indent="-457200">
              <a:buFont typeface="Arial"/>
              <a:buChar char="•"/>
            </a:pPr>
            <a:endParaRPr lang="en-US" dirty="0" smtClean="0">
              <a:solidFill>
                <a:srgbClr val="FFFFFF"/>
              </a:solidFill>
              <a:latin typeface="Fluria"/>
              <a:cs typeface="Fluria"/>
            </a:endParaRPr>
          </a:p>
          <a:p>
            <a:pPr marL="457200" indent="-457200">
              <a:buFont typeface="Arial"/>
              <a:buChar char="•"/>
            </a:pPr>
            <a:r>
              <a:rPr lang="en-US" dirty="0" smtClean="0">
                <a:solidFill>
                  <a:srgbClr val="FFFFFF"/>
                </a:solidFill>
                <a:latin typeface="Fluria"/>
                <a:cs typeface="Fluria"/>
              </a:rPr>
              <a:t>If all the land were scraped into the oceans, the oceans would still be 1.7 miles deep!</a:t>
            </a:r>
            <a:endParaRPr lang="en-US" dirty="0">
              <a:solidFill>
                <a:srgbClr val="FFFFFF"/>
              </a:solidFill>
              <a:latin typeface="Fluria"/>
              <a:cs typeface="Fluria"/>
            </a:endParaRPr>
          </a:p>
        </p:txBody>
      </p:sp>
      <p:sp>
        <p:nvSpPr>
          <p:cNvPr id="11" name="TextBox 10"/>
          <p:cNvSpPr txBox="1"/>
          <p:nvPr/>
        </p:nvSpPr>
        <p:spPr>
          <a:xfrm>
            <a:off x="4364898" y="3759198"/>
            <a:ext cx="4280797" cy="923330"/>
          </a:xfrm>
          <a:prstGeom prst="rect">
            <a:avLst/>
          </a:prstGeom>
          <a:noFill/>
        </p:spPr>
        <p:txBody>
          <a:bodyPr wrap="square" rtlCol="0">
            <a:spAutoFit/>
          </a:bodyPr>
          <a:lstStyle/>
          <a:p>
            <a:r>
              <a:rPr lang="en-US" dirty="0" smtClean="0">
                <a:solidFill>
                  <a:srgbClr val="FF0000"/>
                </a:solidFill>
                <a:latin typeface="Fluria"/>
                <a:cs typeface="Fluria"/>
              </a:rPr>
              <a:t> </a:t>
            </a:r>
            <a:r>
              <a:rPr lang="en-US" baseline="30000" dirty="0" smtClean="0">
                <a:solidFill>
                  <a:srgbClr val="FF0000"/>
                </a:solidFill>
                <a:latin typeface="Fluria"/>
                <a:cs typeface="Fluria"/>
              </a:rPr>
              <a:t>9 </a:t>
            </a:r>
            <a:r>
              <a:rPr lang="en-US" dirty="0" smtClean="0">
                <a:solidFill>
                  <a:srgbClr val="FF0000"/>
                </a:solidFill>
                <a:latin typeface="Fluria"/>
                <a:cs typeface="Fluria"/>
              </a:rPr>
              <a:t>You set a boundary that they may not pass,    so that they might not again cover the earth.</a:t>
            </a:r>
            <a:endParaRPr lang="en-US" dirty="0">
              <a:solidFill>
                <a:srgbClr val="FF0000"/>
              </a:solidFill>
              <a:latin typeface="Fluria"/>
              <a:cs typeface="Flu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dissolv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8" name="TextBox 7"/>
          <p:cNvSpPr txBox="1"/>
          <p:nvPr/>
        </p:nvSpPr>
        <p:spPr>
          <a:xfrm>
            <a:off x="4079019" y="775792"/>
            <a:ext cx="4778733" cy="3416320"/>
          </a:xfrm>
          <a:prstGeom prst="rect">
            <a:avLst/>
          </a:prstGeom>
          <a:noFill/>
        </p:spPr>
        <p:txBody>
          <a:bodyPr wrap="square" rtlCol="0">
            <a:spAutoFit/>
          </a:bodyPr>
          <a:lstStyle/>
          <a:p>
            <a:r>
              <a:rPr lang="en-US" dirty="0" smtClean="0">
                <a:solidFill>
                  <a:srgbClr val="FFFFFF"/>
                </a:solidFill>
                <a:latin typeface="Fluria"/>
                <a:cs typeface="Fluria"/>
              </a:rPr>
              <a:t>Beloved, I now write to you this second epistle (in both of which I stir up your pure minds by way of reminder), 2 that you may be mindful of the words which were spoken before by the holy prophets, and of the commandment of us, the apostles of the Lord and Savior, 3 knowing this first: that scoffers will come in the last days, walking according to their own lusts, 4 and saying, “Where is the promise of His coming? For since the fathers fell asleep, all things continue as they were from the beginning of creation.” </a:t>
            </a:r>
            <a:endParaRPr lang="en-US" dirty="0">
              <a:solidFill>
                <a:srgbClr val="FFFFFF"/>
              </a:solidFill>
              <a:latin typeface="Fluria"/>
              <a:cs typeface="Fluria"/>
            </a:endParaRPr>
          </a:p>
        </p:txBody>
      </p:sp>
      <p:sp>
        <p:nvSpPr>
          <p:cNvPr id="9" name="TextBox 8"/>
          <p:cNvSpPr txBox="1"/>
          <p:nvPr/>
        </p:nvSpPr>
        <p:spPr>
          <a:xfrm>
            <a:off x="3991558" y="4237871"/>
            <a:ext cx="3322033"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2 Peter 3:1-9</a:t>
            </a:r>
            <a:endParaRPr lang="en-US" sz="4000" b="1" dirty="0">
              <a:solidFill>
                <a:schemeClr val="tx2">
                  <a:lumMod val="20000"/>
                  <a:lumOff val="80000"/>
                </a:schemeClr>
              </a:solidFill>
              <a:latin typeface="Savoye LET"/>
              <a:cs typeface="Savoye LE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8" name="TextBox 7"/>
          <p:cNvSpPr txBox="1"/>
          <p:nvPr/>
        </p:nvSpPr>
        <p:spPr>
          <a:xfrm>
            <a:off x="4247156" y="775792"/>
            <a:ext cx="4280797" cy="3139321"/>
          </a:xfrm>
          <a:prstGeom prst="rect">
            <a:avLst/>
          </a:prstGeom>
          <a:noFill/>
        </p:spPr>
        <p:txBody>
          <a:bodyPr wrap="square" rtlCol="0">
            <a:spAutoFit/>
          </a:bodyPr>
          <a:lstStyle/>
          <a:p>
            <a:r>
              <a:rPr lang="en-US" dirty="0" smtClean="0">
                <a:solidFill>
                  <a:srgbClr val="FFFFFF"/>
                </a:solidFill>
                <a:latin typeface="Fluria"/>
                <a:cs typeface="Fluria"/>
              </a:rPr>
              <a:t>5 For this they willfully forget: that by the word of God the heavens were of old, and the earth standing out of water and in the water, 6 by which the world that then existed perished, being flooded with water. 7 But the heavens and the earth which are now preserved by the same word, are reserved for fire until the day of judgment and perdition of ungodly men.8 But, beloved, do not forget this one thing, that with the Lord one day is as a thousand years, and a thousand years as one day. </a:t>
            </a:r>
            <a:endParaRPr lang="en-US" dirty="0">
              <a:solidFill>
                <a:srgbClr val="FFFFFF"/>
              </a:solidFill>
              <a:latin typeface="Fluria"/>
              <a:cs typeface="Fluria"/>
            </a:endParaRPr>
          </a:p>
        </p:txBody>
      </p:sp>
      <p:sp>
        <p:nvSpPr>
          <p:cNvPr id="9" name="TextBox 8"/>
          <p:cNvSpPr txBox="1"/>
          <p:nvPr/>
        </p:nvSpPr>
        <p:spPr>
          <a:xfrm>
            <a:off x="4138963" y="4373038"/>
            <a:ext cx="3322033"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2 Peter 3:1-9</a:t>
            </a:r>
            <a:endParaRPr lang="en-US" sz="4000" b="1" dirty="0">
              <a:solidFill>
                <a:schemeClr val="tx2">
                  <a:lumMod val="20000"/>
                  <a:lumOff val="80000"/>
                </a:schemeClr>
              </a:solidFill>
              <a:latin typeface="Savoye LET"/>
              <a:cs typeface="Savoye LE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8" name="TextBox 7"/>
          <p:cNvSpPr txBox="1"/>
          <p:nvPr/>
        </p:nvSpPr>
        <p:spPr>
          <a:xfrm>
            <a:off x="4247156" y="1333470"/>
            <a:ext cx="4398539" cy="1477328"/>
          </a:xfrm>
          <a:prstGeom prst="rect">
            <a:avLst/>
          </a:prstGeom>
          <a:noFill/>
        </p:spPr>
        <p:txBody>
          <a:bodyPr wrap="square" rtlCol="0">
            <a:spAutoFit/>
          </a:bodyPr>
          <a:lstStyle/>
          <a:p>
            <a:r>
              <a:rPr lang="en-US" dirty="0" smtClean="0">
                <a:solidFill>
                  <a:srgbClr val="FFFFFF"/>
                </a:solidFill>
                <a:latin typeface="Fluria"/>
                <a:cs typeface="Fluria"/>
              </a:rPr>
              <a:t>9 The Lord is not slack concerning His promise, as some count slackness, but is longsuffering toward us, not willing that any should perish but that all should come to repentance.</a:t>
            </a:r>
            <a:endParaRPr lang="en-US" dirty="0">
              <a:solidFill>
                <a:srgbClr val="FFFFFF"/>
              </a:solidFill>
              <a:latin typeface="Fluria"/>
              <a:cs typeface="Fluria"/>
            </a:endParaRPr>
          </a:p>
        </p:txBody>
      </p:sp>
      <p:sp>
        <p:nvSpPr>
          <p:cNvPr id="9" name="TextBox 8"/>
          <p:cNvSpPr txBox="1"/>
          <p:nvPr/>
        </p:nvSpPr>
        <p:spPr>
          <a:xfrm>
            <a:off x="4072234" y="3331457"/>
            <a:ext cx="3413404"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2 Peter 3:1-9</a:t>
            </a:r>
            <a:endParaRPr lang="en-US" sz="4000" b="1" dirty="0">
              <a:solidFill>
                <a:schemeClr val="tx2">
                  <a:lumMod val="20000"/>
                  <a:lumOff val="80000"/>
                </a:schemeClr>
              </a:solidFill>
              <a:latin typeface="Savoye LET"/>
              <a:cs typeface="Savoye LE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5060" y="0"/>
            <a:ext cx="8031750" cy="5199501"/>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150" y="834231"/>
            <a:ext cx="5219700" cy="3543300"/>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9017" y="-57671"/>
            <a:ext cx="7025912" cy="5269434"/>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364898" y="976453"/>
            <a:ext cx="3650031"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Purpose:</a:t>
            </a:r>
            <a:endParaRPr lang="en-US" b="1" dirty="0">
              <a:solidFill>
                <a:schemeClr val="bg1"/>
              </a:solidFill>
              <a:latin typeface="Bradley Hand ITC TT-Bold"/>
              <a:cs typeface="Bradley Hand ITC TT-Bold"/>
            </a:endParaRPr>
          </a:p>
        </p:txBody>
      </p:sp>
      <p:sp>
        <p:nvSpPr>
          <p:cNvPr id="5" name="TextBox 4"/>
          <p:cNvSpPr txBox="1"/>
          <p:nvPr/>
        </p:nvSpPr>
        <p:spPr>
          <a:xfrm>
            <a:off x="4364898" y="1868557"/>
            <a:ext cx="4280797" cy="1200329"/>
          </a:xfrm>
          <a:prstGeom prst="rect">
            <a:avLst/>
          </a:prstGeom>
          <a:noFill/>
        </p:spPr>
        <p:txBody>
          <a:bodyPr wrap="square" rtlCol="0">
            <a:spAutoFit/>
          </a:bodyPr>
          <a:lstStyle/>
          <a:p>
            <a:r>
              <a:rPr lang="en-US" dirty="0" smtClean="0">
                <a:solidFill>
                  <a:srgbClr val="FFFFFF"/>
                </a:solidFill>
                <a:latin typeface="Fluria"/>
                <a:cs typeface="Fluria"/>
              </a:rPr>
              <a:t>So the LORD said, “I will destroy man whom I have created from the face of the earth, both man and beast, creeping thing and birds of the air, for I am sorry that I have made them.”</a:t>
            </a:r>
            <a:endParaRPr lang="en-US" dirty="0">
              <a:solidFill>
                <a:srgbClr val="FFFFFF"/>
              </a:solidFill>
              <a:latin typeface="Fluria"/>
              <a:cs typeface="Fluria"/>
            </a:endParaRPr>
          </a:p>
        </p:txBody>
      </p:sp>
      <p:sp>
        <p:nvSpPr>
          <p:cNvPr id="8" name="TextBox 7"/>
          <p:cNvSpPr txBox="1"/>
          <p:nvPr/>
        </p:nvSpPr>
        <p:spPr>
          <a:xfrm>
            <a:off x="4464921" y="3564991"/>
            <a:ext cx="3322033"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6:7</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4351172" y="1302444"/>
            <a:ext cx="2865780"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Destruction of all flesh.</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364898" y="976453"/>
            <a:ext cx="3650031"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Purpose:</a:t>
            </a:r>
            <a:endParaRPr lang="en-US" b="1" dirty="0">
              <a:solidFill>
                <a:schemeClr val="bg1"/>
              </a:solidFill>
              <a:latin typeface="Bradley Hand ITC TT-Bold"/>
              <a:cs typeface="Bradley Hand ITC TT-Bold"/>
            </a:endParaRPr>
          </a:p>
        </p:txBody>
      </p:sp>
      <p:sp>
        <p:nvSpPr>
          <p:cNvPr id="5" name="TextBox 4"/>
          <p:cNvSpPr txBox="1"/>
          <p:nvPr/>
        </p:nvSpPr>
        <p:spPr>
          <a:xfrm>
            <a:off x="4364898" y="1963972"/>
            <a:ext cx="4280797" cy="1200329"/>
          </a:xfrm>
          <a:prstGeom prst="rect">
            <a:avLst/>
          </a:prstGeom>
          <a:noFill/>
        </p:spPr>
        <p:txBody>
          <a:bodyPr wrap="square" rtlCol="0">
            <a:spAutoFit/>
          </a:bodyPr>
          <a:lstStyle/>
          <a:p>
            <a:r>
              <a:rPr lang="en-US" dirty="0" smtClean="0">
                <a:solidFill>
                  <a:srgbClr val="FFFFFF"/>
                </a:solidFill>
                <a:latin typeface="Fluria"/>
                <a:cs typeface="Fluria"/>
              </a:rPr>
              <a:t>And God said to Noah, “The end of all flesh has come before Me, for the earth is filled with violence through them; and behold, I will destroy them with the earth.</a:t>
            </a:r>
            <a:endParaRPr lang="en-US" dirty="0">
              <a:solidFill>
                <a:srgbClr val="FFFFFF"/>
              </a:solidFill>
              <a:latin typeface="Fluria"/>
              <a:cs typeface="Fluria"/>
            </a:endParaRPr>
          </a:p>
        </p:txBody>
      </p:sp>
      <p:sp>
        <p:nvSpPr>
          <p:cNvPr id="8" name="TextBox 7"/>
          <p:cNvSpPr txBox="1"/>
          <p:nvPr/>
        </p:nvSpPr>
        <p:spPr>
          <a:xfrm>
            <a:off x="4364898" y="3918934"/>
            <a:ext cx="3322033"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6:13</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4364898" y="1302444"/>
            <a:ext cx="2865780"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Destruction of all flesh.</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364898" y="976453"/>
            <a:ext cx="3650031"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Purpose:</a:t>
            </a:r>
            <a:endParaRPr lang="en-US" b="1" dirty="0">
              <a:solidFill>
                <a:schemeClr val="bg1"/>
              </a:solidFill>
              <a:latin typeface="Bradley Hand ITC TT-Bold"/>
              <a:cs typeface="Bradley Hand ITC TT-Bold"/>
            </a:endParaRPr>
          </a:p>
        </p:txBody>
      </p:sp>
      <p:sp>
        <p:nvSpPr>
          <p:cNvPr id="5" name="TextBox 4"/>
          <p:cNvSpPr txBox="1"/>
          <p:nvPr/>
        </p:nvSpPr>
        <p:spPr>
          <a:xfrm>
            <a:off x="4364898" y="1948070"/>
            <a:ext cx="4280797" cy="1200329"/>
          </a:xfrm>
          <a:prstGeom prst="rect">
            <a:avLst/>
          </a:prstGeom>
          <a:noFill/>
        </p:spPr>
        <p:txBody>
          <a:bodyPr wrap="square" rtlCol="0">
            <a:spAutoFit/>
          </a:bodyPr>
          <a:lstStyle/>
          <a:p>
            <a:r>
              <a:rPr lang="en-US" dirty="0" smtClean="0">
                <a:solidFill>
                  <a:srgbClr val="FFFFFF"/>
                </a:solidFill>
                <a:latin typeface="Fluria"/>
                <a:cs typeface="Fluria"/>
              </a:rPr>
              <a:t>For after seven more days I will cause it to rain on the earth forty days and forty nights, and I will destroy from the face of the earth all living things that I have made.”</a:t>
            </a:r>
            <a:endParaRPr lang="en-US" dirty="0">
              <a:solidFill>
                <a:srgbClr val="FFFFFF"/>
              </a:solidFill>
              <a:latin typeface="Fluria"/>
              <a:cs typeface="Fluria"/>
            </a:endParaRPr>
          </a:p>
        </p:txBody>
      </p:sp>
      <p:sp>
        <p:nvSpPr>
          <p:cNvPr id="8" name="TextBox 7"/>
          <p:cNvSpPr txBox="1"/>
          <p:nvPr/>
        </p:nvSpPr>
        <p:spPr>
          <a:xfrm>
            <a:off x="4364898" y="3918934"/>
            <a:ext cx="3322033"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7:4</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4364898" y="1302444"/>
            <a:ext cx="2865780"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Destruction of all flesh.</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364898" y="791787"/>
            <a:ext cx="3650031"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Extent:</a:t>
            </a:r>
            <a:endParaRPr lang="en-US" b="1" dirty="0">
              <a:solidFill>
                <a:schemeClr val="bg1"/>
              </a:solidFill>
              <a:latin typeface="Bradley Hand ITC TT-Bold"/>
              <a:cs typeface="Bradley Hand ITC TT-Bold"/>
            </a:endParaRPr>
          </a:p>
        </p:txBody>
      </p:sp>
      <p:sp>
        <p:nvSpPr>
          <p:cNvPr id="5" name="TextBox 4"/>
          <p:cNvSpPr txBox="1"/>
          <p:nvPr/>
        </p:nvSpPr>
        <p:spPr>
          <a:xfrm>
            <a:off x="4364898" y="1161119"/>
            <a:ext cx="4280797" cy="2862323"/>
          </a:xfrm>
          <a:prstGeom prst="rect">
            <a:avLst/>
          </a:prstGeom>
          <a:noFill/>
        </p:spPr>
        <p:txBody>
          <a:bodyPr wrap="square" rtlCol="0">
            <a:spAutoFit/>
          </a:bodyPr>
          <a:lstStyle/>
          <a:p>
            <a:r>
              <a:rPr lang="en-US" dirty="0" smtClean="0">
                <a:solidFill>
                  <a:srgbClr val="FFFFFF"/>
                </a:solidFill>
                <a:latin typeface="Fluria"/>
                <a:cs typeface="Fluria"/>
              </a:rPr>
              <a:t>Now the flood was on the earth forty days. The waters increased and lifted up the ark, and it rose high above the earth. </a:t>
            </a:r>
            <a:r>
              <a:rPr lang="en-US" baseline="30000" dirty="0" smtClean="0">
                <a:solidFill>
                  <a:srgbClr val="FFFFFF"/>
                </a:solidFill>
                <a:latin typeface="Fluria"/>
                <a:cs typeface="Fluria"/>
              </a:rPr>
              <a:t>18 </a:t>
            </a:r>
            <a:r>
              <a:rPr lang="en-US" dirty="0" smtClean="0">
                <a:solidFill>
                  <a:srgbClr val="FFFFFF"/>
                </a:solidFill>
                <a:latin typeface="Fluria"/>
                <a:cs typeface="Fluria"/>
              </a:rPr>
              <a:t>The waters prevailed and greatly increased on the earth, and the ark moved about on the surface of the waters. </a:t>
            </a:r>
            <a:r>
              <a:rPr lang="en-US" baseline="30000" dirty="0" smtClean="0">
                <a:solidFill>
                  <a:srgbClr val="FFFFFF"/>
                </a:solidFill>
                <a:latin typeface="Fluria"/>
                <a:cs typeface="Fluria"/>
              </a:rPr>
              <a:t>19 </a:t>
            </a:r>
            <a:r>
              <a:rPr lang="en-US" dirty="0" smtClean="0">
                <a:solidFill>
                  <a:srgbClr val="FFFFFF"/>
                </a:solidFill>
                <a:latin typeface="Fluria"/>
                <a:cs typeface="Fluria"/>
              </a:rPr>
              <a:t>And the waters prevailed exceedingly on the earth, and all the high hills under the whole heaven were covered. </a:t>
            </a:r>
            <a:r>
              <a:rPr lang="en-US" baseline="30000" dirty="0" smtClean="0">
                <a:solidFill>
                  <a:srgbClr val="FFFFFF"/>
                </a:solidFill>
                <a:latin typeface="Fluria"/>
                <a:cs typeface="Fluria"/>
              </a:rPr>
              <a:t>20 </a:t>
            </a:r>
            <a:r>
              <a:rPr lang="en-US" dirty="0" smtClean="0">
                <a:solidFill>
                  <a:srgbClr val="FFFFFF"/>
                </a:solidFill>
                <a:latin typeface="Fluria"/>
                <a:cs typeface="Fluria"/>
              </a:rPr>
              <a:t>The waters prevailed fifteen cubits upward, and the mountains were covered.</a:t>
            </a:r>
            <a:endParaRPr lang="en-US" dirty="0">
              <a:solidFill>
                <a:srgbClr val="FFFFFF"/>
              </a:solidFill>
              <a:latin typeface="Fluria"/>
              <a:cs typeface="Fluria"/>
            </a:endParaRPr>
          </a:p>
        </p:txBody>
      </p:sp>
      <p:sp>
        <p:nvSpPr>
          <p:cNvPr id="8" name="TextBox 7"/>
          <p:cNvSpPr txBox="1"/>
          <p:nvPr/>
        </p:nvSpPr>
        <p:spPr>
          <a:xfrm>
            <a:off x="4142270" y="4453928"/>
            <a:ext cx="4280797" cy="707886"/>
          </a:xfrm>
          <a:prstGeom prst="rect">
            <a:avLst/>
          </a:prstGeom>
          <a:noFill/>
        </p:spPr>
        <p:txBody>
          <a:bodyPr wrap="square" rtlCol="0">
            <a:spAutoFit/>
          </a:bodyPr>
          <a:lstStyle/>
          <a:p>
            <a:pPr algn="r"/>
            <a:r>
              <a:rPr lang="en-US" sz="4000" b="1" dirty="0" smtClean="0">
                <a:solidFill>
                  <a:schemeClr val="tx2">
                    <a:lumMod val="20000"/>
                    <a:lumOff val="80000"/>
                  </a:schemeClr>
                </a:solidFill>
                <a:latin typeface="Savoye LET"/>
                <a:cs typeface="Savoye LET"/>
              </a:rPr>
              <a:t>Genesis 7:17-20</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5711859" y="785629"/>
            <a:ext cx="2377987"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Global.</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364898" y="737923"/>
            <a:ext cx="3650031"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Extent:</a:t>
            </a:r>
            <a:endParaRPr lang="en-US" b="1" dirty="0">
              <a:solidFill>
                <a:schemeClr val="bg1"/>
              </a:solidFill>
              <a:latin typeface="Bradley Hand ITC TT-Bold"/>
              <a:cs typeface="Bradley Hand ITC TT-Bold"/>
            </a:endParaRPr>
          </a:p>
        </p:txBody>
      </p:sp>
      <p:sp>
        <p:nvSpPr>
          <p:cNvPr id="5" name="TextBox 4"/>
          <p:cNvSpPr txBox="1"/>
          <p:nvPr/>
        </p:nvSpPr>
        <p:spPr>
          <a:xfrm>
            <a:off x="4364898" y="1201022"/>
            <a:ext cx="4280797" cy="2862323"/>
          </a:xfrm>
          <a:prstGeom prst="rect">
            <a:avLst/>
          </a:prstGeom>
          <a:noFill/>
        </p:spPr>
        <p:txBody>
          <a:bodyPr wrap="square" rtlCol="0">
            <a:spAutoFit/>
          </a:bodyPr>
          <a:lstStyle/>
          <a:p>
            <a:r>
              <a:rPr lang="en-US" dirty="0" smtClean="0">
                <a:solidFill>
                  <a:srgbClr val="FFFFFF"/>
                </a:solidFill>
                <a:latin typeface="Fluria"/>
                <a:cs typeface="Fluria"/>
              </a:rPr>
              <a:t>Now the flood was on the earth forty days. The waters increased and lifted up the ark, and it rose high above the earth. </a:t>
            </a:r>
            <a:r>
              <a:rPr lang="en-US" baseline="30000" dirty="0" smtClean="0">
                <a:solidFill>
                  <a:srgbClr val="FFFFFF"/>
                </a:solidFill>
                <a:latin typeface="Fluria"/>
                <a:cs typeface="Fluria"/>
              </a:rPr>
              <a:t>18 </a:t>
            </a:r>
            <a:r>
              <a:rPr lang="en-US" dirty="0" smtClean="0">
                <a:solidFill>
                  <a:srgbClr val="FFFFFF"/>
                </a:solidFill>
                <a:latin typeface="Fluria"/>
                <a:cs typeface="Fluria"/>
              </a:rPr>
              <a:t>The waters prevailed and greatly increased on the earth, and the ark moved about on the surface of the waters. </a:t>
            </a:r>
            <a:r>
              <a:rPr lang="en-US" baseline="30000" dirty="0" smtClean="0">
                <a:solidFill>
                  <a:srgbClr val="FFFFFF"/>
                </a:solidFill>
                <a:latin typeface="Fluria"/>
                <a:cs typeface="Fluria"/>
              </a:rPr>
              <a:t>19 </a:t>
            </a:r>
            <a:r>
              <a:rPr lang="en-US" dirty="0" smtClean="0">
                <a:solidFill>
                  <a:srgbClr val="FFFFFF"/>
                </a:solidFill>
                <a:latin typeface="Fluria"/>
                <a:cs typeface="Fluria"/>
              </a:rPr>
              <a:t>And the waters prevailed exceedingly on the earth, and </a:t>
            </a:r>
            <a:r>
              <a:rPr lang="en-US" dirty="0" smtClean="0">
                <a:solidFill>
                  <a:srgbClr val="FF0000"/>
                </a:solidFill>
                <a:latin typeface="Fluria"/>
                <a:cs typeface="Fluria"/>
              </a:rPr>
              <a:t>all the high hills under the whole heaven were covered</a:t>
            </a:r>
            <a:r>
              <a:rPr lang="en-US" dirty="0" smtClean="0">
                <a:solidFill>
                  <a:srgbClr val="FFFFFF"/>
                </a:solidFill>
                <a:latin typeface="Fluria"/>
                <a:cs typeface="Fluria"/>
              </a:rPr>
              <a:t>. </a:t>
            </a:r>
            <a:r>
              <a:rPr lang="en-US" baseline="30000" dirty="0" smtClean="0">
                <a:solidFill>
                  <a:srgbClr val="FFFFFF"/>
                </a:solidFill>
                <a:latin typeface="Fluria"/>
                <a:cs typeface="Fluria"/>
              </a:rPr>
              <a:t>20 </a:t>
            </a:r>
            <a:r>
              <a:rPr lang="en-US" dirty="0" smtClean="0">
                <a:solidFill>
                  <a:srgbClr val="FFFFFF"/>
                </a:solidFill>
                <a:latin typeface="Fluria"/>
                <a:cs typeface="Fluria"/>
              </a:rPr>
              <a:t>The waters prevailed </a:t>
            </a:r>
            <a:r>
              <a:rPr lang="en-US" dirty="0" smtClean="0">
                <a:solidFill>
                  <a:srgbClr val="FF0000"/>
                </a:solidFill>
                <a:latin typeface="Fluria"/>
                <a:cs typeface="Fluria"/>
              </a:rPr>
              <a:t>fifteen cubits upward, and the mountains were covered</a:t>
            </a:r>
            <a:r>
              <a:rPr lang="en-US" dirty="0" smtClean="0">
                <a:solidFill>
                  <a:srgbClr val="FFFFFF"/>
                </a:solidFill>
                <a:latin typeface="Fluria"/>
                <a:cs typeface="Fluria"/>
              </a:rPr>
              <a:t>.</a:t>
            </a:r>
            <a:endParaRPr lang="en-US" dirty="0">
              <a:solidFill>
                <a:srgbClr val="FFFFFF"/>
              </a:solidFill>
              <a:latin typeface="Fluria"/>
              <a:cs typeface="Fluria"/>
            </a:endParaRPr>
          </a:p>
        </p:txBody>
      </p:sp>
      <p:sp>
        <p:nvSpPr>
          <p:cNvPr id="8" name="TextBox 7"/>
          <p:cNvSpPr txBox="1"/>
          <p:nvPr/>
        </p:nvSpPr>
        <p:spPr>
          <a:xfrm>
            <a:off x="4356947" y="4453928"/>
            <a:ext cx="4280797"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7:17-20</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5703908" y="737923"/>
            <a:ext cx="2377987"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Global.</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Biblical Account</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023357" y="674315"/>
            <a:ext cx="4094936" cy="369332"/>
          </a:xfrm>
          <a:prstGeom prst="rect">
            <a:avLst/>
          </a:prstGeom>
          <a:noFill/>
        </p:spPr>
        <p:txBody>
          <a:bodyPr wrap="square" rtlCol="0">
            <a:spAutoFit/>
          </a:bodyPr>
          <a:lstStyle/>
          <a:p>
            <a:r>
              <a:rPr lang="en-US" b="1" dirty="0" smtClean="0">
                <a:solidFill>
                  <a:schemeClr val="bg1"/>
                </a:solidFill>
                <a:latin typeface="Bradley Hand ITC TT-Bold"/>
                <a:cs typeface="Bradley Hand ITC TT-Bold"/>
              </a:rPr>
              <a:t>The Result:</a:t>
            </a:r>
            <a:endParaRPr lang="en-US" b="1" dirty="0">
              <a:solidFill>
                <a:schemeClr val="bg1"/>
              </a:solidFill>
              <a:latin typeface="Bradley Hand ITC TT-Bold"/>
              <a:cs typeface="Bradley Hand ITC TT-Bold"/>
            </a:endParaRPr>
          </a:p>
        </p:txBody>
      </p:sp>
      <p:sp>
        <p:nvSpPr>
          <p:cNvPr id="5" name="TextBox 4"/>
          <p:cNvSpPr txBox="1"/>
          <p:nvPr/>
        </p:nvSpPr>
        <p:spPr>
          <a:xfrm>
            <a:off x="4055165" y="1157127"/>
            <a:ext cx="4622334" cy="3139321"/>
          </a:xfrm>
          <a:prstGeom prst="rect">
            <a:avLst/>
          </a:prstGeom>
          <a:noFill/>
        </p:spPr>
        <p:txBody>
          <a:bodyPr wrap="square" rtlCol="0">
            <a:spAutoFit/>
          </a:bodyPr>
          <a:lstStyle/>
          <a:p>
            <a:r>
              <a:rPr lang="en-US" dirty="0" smtClean="0">
                <a:solidFill>
                  <a:srgbClr val="FFFFFF"/>
                </a:solidFill>
                <a:latin typeface="Fluria"/>
                <a:cs typeface="Fluria"/>
              </a:rPr>
              <a:t>And all flesh died that moved on the earth: birds and cattle and beasts and every creeping thing that creeps on the earth, and every man. </a:t>
            </a:r>
            <a:r>
              <a:rPr lang="en-US" baseline="30000" dirty="0" smtClean="0">
                <a:solidFill>
                  <a:srgbClr val="FFFFFF"/>
                </a:solidFill>
                <a:latin typeface="Fluria"/>
                <a:cs typeface="Fluria"/>
              </a:rPr>
              <a:t>22 </a:t>
            </a:r>
            <a:r>
              <a:rPr lang="en-US" dirty="0" smtClean="0">
                <a:solidFill>
                  <a:srgbClr val="FF0000"/>
                </a:solidFill>
                <a:latin typeface="Fluria"/>
                <a:cs typeface="Fluria"/>
              </a:rPr>
              <a:t>All in whose nostrils was the breath of the spirit of life, all that was on the dry land, died. </a:t>
            </a:r>
            <a:r>
              <a:rPr lang="en-US" baseline="30000" dirty="0" smtClean="0">
                <a:solidFill>
                  <a:srgbClr val="FFFFFF"/>
                </a:solidFill>
                <a:latin typeface="Fluria"/>
                <a:cs typeface="Fluria"/>
              </a:rPr>
              <a:t>23 </a:t>
            </a:r>
            <a:r>
              <a:rPr lang="en-US" dirty="0" smtClean="0">
                <a:solidFill>
                  <a:srgbClr val="FFFFFF"/>
                </a:solidFill>
                <a:latin typeface="Fluria"/>
                <a:cs typeface="Fluria"/>
              </a:rPr>
              <a:t>So He destroyed all living things which were on the face of the ground: both man and cattle, creeping thing and bird of the air. They were destroyed from the earth. Only Noah and those who were with him in the ark remained alive.</a:t>
            </a:r>
            <a:endParaRPr lang="en-US" dirty="0">
              <a:solidFill>
                <a:srgbClr val="FFFFFF"/>
              </a:solidFill>
              <a:latin typeface="Fluria"/>
              <a:cs typeface="Fluria"/>
            </a:endParaRPr>
          </a:p>
        </p:txBody>
      </p:sp>
      <p:sp>
        <p:nvSpPr>
          <p:cNvPr id="8" name="TextBox 7"/>
          <p:cNvSpPr txBox="1"/>
          <p:nvPr/>
        </p:nvSpPr>
        <p:spPr>
          <a:xfrm>
            <a:off x="4317566" y="4413582"/>
            <a:ext cx="4137305" cy="707886"/>
          </a:xfrm>
          <a:prstGeom prst="rect">
            <a:avLst/>
          </a:prstGeom>
          <a:noFill/>
        </p:spPr>
        <p:txBody>
          <a:bodyPr wrap="square" rtlCol="0">
            <a:spAutoFit/>
          </a:bodyPr>
          <a:lstStyle/>
          <a:p>
            <a:r>
              <a:rPr lang="en-US" sz="4000" b="1" dirty="0" smtClean="0">
                <a:solidFill>
                  <a:schemeClr val="tx2">
                    <a:lumMod val="20000"/>
                    <a:lumOff val="80000"/>
                  </a:schemeClr>
                </a:solidFill>
                <a:latin typeface="Savoye LET"/>
                <a:cs typeface="Savoye LET"/>
              </a:rPr>
              <a:t>Genesis 7:21-23</a:t>
            </a:r>
            <a:endParaRPr lang="en-US" sz="4000" b="1" dirty="0">
              <a:solidFill>
                <a:schemeClr val="tx2">
                  <a:lumMod val="20000"/>
                  <a:lumOff val="80000"/>
                </a:schemeClr>
              </a:solidFill>
              <a:latin typeface="Savoye LET"/>
              <a:cs typeface="Savoye LET"/>
            </a:endParaRPr>
          </a:p>
        </p:txBody>
      </p:sp>
      <p:sp>
        <p:nvSpPr>
          <p:cNvPr id="9" name="TextBox 8"/>
          <p:cNvSpPr txBox="1"/>
          <p:nvPr/>
        </p:nvSpPr>
        <p:spPr>
          <a:xfrm>
            <a:off x="5433573" y="674315"/>
            <a:ext cx="3591161" cy="369332"/>
          </a:xfrm>
          <a:prstGeom prst="rect">
            <a:avLst/>
          </a:prstGeom>
          <a:noFill/>
        </p:spPr>
        <p:txBody>
          <a:bodyPr wrap="square" rtlCol="0">
            <a:spAutoFit/>
          </a:bodyPr>
          <a:lstStyle/>
          <a:p>
            <a:r>
              <a:rPr lang="en-US" b="1" dirty="0" smtClean="0">
                <a:solidFill>
                  <a:srgbClr val="FF0000"/>
                </a:solidFill>
                <a:latin typeface="Bradley Hand ITC TT-Bold"/>
                <a:cs typeface="Bradley Hand ITC TT-Bold"/>
              </a:rPr>
              <a:t>All land animals and man died.</a:t>
            </a:r>
            <a:endParaRPr lang="en-US" b="1" dirty="0">
              <a:solidFill>
                <a:srgbClr val="FF0000"/>
              </a:solidFill>
              <a:latin typeface="Bradley Hand ITC TT-Bold"/>
              <a:cs typeface="Bradley Hand ITC TT-Bold"/>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19506" cy="5211763"/>
          </a:xfrm>
          <a:prstGeom prst="rect">
            <a:avLst/>
          </a:prstGeom>
        </p:spPr>
      </p:pic>
      <p:sp>
        <p:nvSpPr>
          <p:cNvPr id="6" name="TextBox 5"/>
          <p:cNvSpPr txBox="1"/>
          <p:nvPr/>
        </p:nvSpPr>
        <p:spPr>
          <a:xfrm>
            <a:off x="4247156" y="133230"/>
            <a:ext cx="4398539" cy="646331"/>
          </a:xfrm>
          <a:prstGeom prst="rect">
            <a:avLst/>
          </a:prstGeom>
          <a:noFill/>
        </p:spPr>
        <p:txBody>
          <a:bodyPr wrap="square" rtlCol="0">
            <a:spAutoFit/>
          </a:bodyPr>
          <a:lstStyle/>
          <a:p>
            <a:pPr algn="ctr"/>
            <a:r>
              <a:rPr lang="en-US" sz="3600" dirty="0" smtClean="0">
                <a:solidFill>
                  <a:schemeClr val="tx2">
                    <a:lumMod val="40000"/>
                    <a:lumOff val="60000"/>
                  </a:schemeClr>
                </a:solidFill>
                <a:latin typeface="Bradley Hand ITC TT-Bold"/>
                <a:cs typeface="Bradley Hand ITC TT-Bold"/>
              </a:rPr>
              <a:t>The Genesis Flood</a:t>
            </a:r>
            <a:endParaRPr lang="en-US" sz="3600" dirty="0">
              <a:solidFill>
                <a:schemeClr val="tx2">
                  <a:lumMod val="40000"/>
                  <a:lumOff val="60000"/>
                </a:schemeClr>
              </a:solidFill>
              <a:latin typeface="Bradley Hand ITC TT-Bold"/>
              <a:cs typeface="Bradley Hand ITC TT-Bold"/>
            </a:endParaRPr>
          </a:p>
        </p:txBody>
      </p:sp>
      <p:sp>
        <p:nvSpPr>
          <p:cNvPr id="7" name="TextBox 6"/>
          <p:cNvSpPr txBox="1"/>
          <p:nvPr/>
        </p:nvSpPr>
        <p:spPr>
          <a:xfrm>
            <a:off x="4600378" y="1304482"/>
            <a:ext cx="3650031" cy="461665"/>
          </a:xfrm>
          <a:prstGeom prst="rect">
            <a:avLst/>
          </a:prstGeom>
          <a:noFill/>
        </p:spPr>
        <p:txBody>
          <a:bodyPr wrap="square" rtlCol="0">
            <a:spAutoFit/>
          </a:bodyPr>
          <a:lstStyle/>
          <a:p>
            <a:r>
              <a:rPr lang="en-US" sz="2400" b="1" dirty="0" smtClean="0">
                <a:solidFill>
                  <a:schemeClr val="bg1"/>
                </a:solidFill>
                <a:latin typeface="Bradley Hand ITC TT-Bold"/>
                <a:cs typeface="Bradley Hand ITC TT-Bold"/>
              </a:rPr>
              <a:t>Objections:</a:t>
            </a:r>
            <a:endParaRPr lang="en-US" sz="2400" b="1" dirty="0">
              <a:solidFill>
                <a:schemeClr val="bg1"/>
              </a:solidFill>
              <a:latin typeface="Bradley Hand ITC TT-Bold"/>
              <a:cs typeface="Bradley Hand ITC TT-Bold"/>
            </a:endParaRPr>
          </a:p>
        </p:txBody>
      </p:sp>
      <p:sp>
        <p:nvSpPr>
          <p:cNvPr id="5" name="TextBox 4"/>
          <p:cNvSpPr txBox="1"/>
          <p:nvPr/>
        </p:nvSpPr>
        <p:spPr>
          <a:xfrm>
            <a:off x="4600378" y="1884546"/>
            <a:ext cx="4280797" cy="2031325"/>
          </a:xfrm>
          <a:prstGeom prst="rect">
            <a:avLst/>
          </a:prstGeom>
          <a:noFill/>
        </p:spPr>
        <p:txBody>
          <a:bodyPr wrap="square" rtlCol="0">
            <a:spAutoFit/>
          </a:bodyPr>
          <a:lstStyle/>
          <a:p>
            <a:pPr marL="342900" indent="-342900">
              <a:buFont typeface="Arial"/>
              <a:buChar char="•"/>
            </a:pPr>
            <a:r>
              <a:rPr lang="en-US" dirty="0" smtClean="0">
                <a:solidFill>
                  <a:srgbClr val="FFFFFF"/>
                </a:solidFill>
                <a:latin typeface="Fluria"/>
                <a:cs typeface="Fluria"/>
              </a:rPr>
              <a:t>Only a local flood.</a:t>
            </a:r>
          </a:p>
          <a:p>
            <a:pPr marL="342900" indent="-342900">
              <a:buFont typeface="Arial"/>
              <a:buChar char="•"/>
            </a:pPr>
            <a:endParaRPr lang="en-US" dirty="0" smtClean="0">
              <a:solidFill>
                <a:srgbClr val="FFFFFF"/>
              </a:solidFill>
              <a:latin typeface="Fluria"/>
              <a:cs typeface="Fluria"/>
            </a:endParaRPr>
          </a:p>
          <a:p>
            <a:pPr marL="342900" indent="-342900">
              <a:buFont typeface="Arial"/>
              <a:buChar char="•"/>
            </a:pPr>
            <a:r>
              <a:rPr lang="en-US" dirty="0" smtClean="0">
                <a:solidFill>
                  <a:srgbClr val="FFFFFF"/>
                </a:solidFill>
                <a:latin typeface="Fluria"/>
                <a:cs typeface="Fluria"/>
              </a:rPr>
              <a:t>Not enough water.</a:t>
            </a:r>
          </a:p>
          <a:p>
            <a:pPr marL="342900" indent="-342900">
              <a:buFont typeface="Arial"/>
              <a:buChar char="•"/>
            </a:pPr>
            <a:endParaRPr lang="en-US" dirty="0" smtClean="0">
              <a:solidFill>
                <a:srgbClr val="FFFFFF"/>
              </a:solidFill>
              <a:latin typeface="Fluria"/>
              <a:cs typeface="Fluria"/>
            </a:endParaRPr>
          </a:p>
          <a:p>
            <a:pPr marL="342900" indent="-342900">
              <a:buFont typeface="Arial"/>
              <a:buChar char="•"/>
            </a:pPr>
            <a:r>
              <a:rPr lang="en-US" dirty="0" smtClean="0">
                <a:solidFill>
                  <a:srgbClr val="FFFFFF"/>
                </a:solidFill>
                <a:latin typeface="Fluria"/>
                <a:cs typeface="Fluria"/>
              </a:rPr>
              <a:t>Ark not big enough.</a:t>
            </a:r>
          </a:p>
          <a:p>
            <a:pPr marL="342900" indent="-342900">
              <a:buFont typeface="Arial"/>
              <a:buChar char="•"/>
            </a:pPr>
            <a:endParaRPr lang="en-US" dirty="0" smtClean="0">
              <a:solidFill>
                <a:srgbClr val="FFFFFF"/>
              </a:solidFill>
              <a:latin typeface="Fluria"/>
              <a:cs typeface="Fluria"/>
            </a:endParaRPr>
          </a:p>
          <a:p>
            <a:pPr marL="342900" indent="-342900">
              <a:buFont typeface="Arial"/>
              <a:buChar char="•"/>
            </a:pPr>
            <a:r>
              <a:rPr lang="en-US" dirty="0" smtClean="0">
                <a:solidFill>
                  <a:srgbClr val="FFFFFF"/>
                </a:solidFill>
                <a:latin typeface="Fluria"/>
                <a:cs typeface="Fluria"/>
              </a:rPr>
              <a:t>Where did water go?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5681</TotalTime>
  <Words>1771</Words>
  <Application>Microsoft Office PowerPoint</Application>
  <PresentationFormat>Custom</PresentationFormat>
  <Paragraphs>121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Ralph Price</dc:creator>
  <cp:lastModifiedBy>Zachary Van Tassel</cp:lastModifiedBy>
  <cp:revision>16</cp:revision>
  <dcterms:created xsi:type="dcterms:W3CDTF">2011-02-24T17:57:16Z</dcterms:created>
  <dcterms:modified xsi:type="dcterms:W3CDTF">2011-03-04T01:03:41Z</dcterms:modified>
</cp:coreProperties>
</file>